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7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540541D-7631-42D3-B7B9-D0FAB00D0406}">
  <a:tblStyle styleId="{2540541D-7631-42D3-B7B9-D0FAB00D0406}" styleName="Table_0"/>
  <a:tblStyle styleId="{E8C6C76E-7C73-44B0-829B-24C4CA6774CD}" styleName="Table_1"/>
  <a:tblStyle styleId="{C8B47A71-D93B-42E7-9B62-39BFE47FC578}" styleName="Table_2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102" y="9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68661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680982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88" name="Shape 28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97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Shape 30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6682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Shape 31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5650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Shape 32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208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Shape 3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4775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Shape 34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5751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Shape 36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04772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1" name="Shape 3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Shape 37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41067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Shape 38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42940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Shape 39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1075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if debris made airlock fail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34DBC-66B1-4103-9530-FC5A3A5517B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7662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Shape 40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2080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Shape 42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902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Shape 43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52728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3" name="Shape 4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Shape 44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16316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4" name="Shape 4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Shape 45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7128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figure description</a:t>
            </a:r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7904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Shape 18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8202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Orbital Express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Engineering Test Satellite VII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SPHERES w/ VERTIGO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SPHERES w/ Tango</a:t>
            </a:r>
          </a:p>
        </p:txBody>
      </p:sp>
      <p:sp>
        <p:nvSpPr>
          <p:cNvPr id="202" name="Shape 20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2467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Shape 21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1790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Shape 23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223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Shape 24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4383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67" name="Shape 26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700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54111" y="0"/>
            <a:ext cx="7315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0500" y="0"/>
            <a:ext cx="1333499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Shape 18"/>
          <p:cNvGrpSpPr/>
          <p:nvPr/>
        </p:nvGrpSpPr>
        <p:grpSpPr>
          <a:xfrm>
            <a:off x="0" y="6630352"/>
            <a:ext cx="9143999" cy="228600"/>
            <a:chOff x="0" y="6582727"/>
            <a:chExt cx="9143999" cy="228600"/>
          </a:xfrm>
        </p:grpSpPr>
        <p:sp>
          <p:nvSpPr>
            <p:cNvPr id="19" name="Shape 19"/>
            <p:cNvSpPr/>
            <p:nvPr/>
          </p:nvSpPr>
          <p:spPr>
            <a:xfrm>
              <a:off x="7813039" y="6582727"/>
              <a:ext cx="1330960" cy="228600"/>
            </a:xfrm>
            <a:prstGeom prst="rect">
              <a:avLst/>
            </a:prstGeom>
            <a:solidFill>
              <a:schemeClr val="lt1">
                <a:alpha val="4000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Shape 20"/>
            <p:cNvSpPr/>
            <p:nvPr/>
          </p:nvSpPr>
          <p:spPr>
            <a:xfrm>
              <a:off x="6134101" y="6582727"/>
              <a:ext cx="1609723" cy="228600"/>
            </a:xfrm>
            <a:prstGeom prst="rect">
              <a:avLst/>
            </a:pr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Shape 21"/>
            <p:cNvSpPr/>
            <p:nvPr/>
          </p:nvSpPr>
          <p:spPr>
            <a:xfrm>
              <a:off x="0" y="6582727"/>
              <a:ext cx="6096000" cy="228600"/>
            </a:xfrm>
            <a:prstGeom prst="rect">
              <a:avLst/>
            </a:pr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457200" y="1371600"/>
            <a:ext cx="6781800" cy="10699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buClr>
                <a:schemeClr val="dk2"/>
              </a:buClr>
              <a:buFont typeface="Calibri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457200" y="2438400"/>
            <a:ext cx="6781800" cy="7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100000"/>
              </a:lnSpc>
              <a:spcBef>
                <a:spcPts val="480"/>
              </a:spcBef>
              <a:spcAft>
                <a:spcPts val="600"/>
              </a:spcAft>
              <a:buClr>
                <a:srgbClr val="888888"/>
              </a:buClr>
              <a:buFont typeface="Noto Symbol"/>
              <a:buNone/>
              <a:defRPr/>
            </a:lvl1pPr>
            <a:lvl2pPr marL="457200" marR="0" indent="0" algn="ctr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7F7F7F"/>
              </a:buClr>
              <a:buFont typeface="Noto Symbol"/>
              <a:buNone/>
              <a:defRPr/>
            </a:lvl2pPr>
            <a:lvl3pPr marL="914400" marR="0" indent="0" algn="ctr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888888"/>
              </a:buClr>
              <a:buFont typeface="Noto Symbol"/>
              <a:buNone/>
              <a:defRPr/>
            </a:lvl3pPr>
            <a:lvl4pPr marL="1371600" marR="0" indent="0" algn="ctr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7F7F7F"/>
              </a:buClr>
              <a:buFont typeface="Noto Symbol"/>
              <a:buNone/>
              <a:defRPr/>
            </a:lvl4pPr>
            <a:lvl5pPr marL="1828800" marR="0" indent="0" algn="ctr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7F7F7F"/>
              </a:buClr>
              <a:buFont typeface="Noto Symbol"/>
              <a:buNone/>
              <a:defRPr/>
            </a:lvl5pPr>
            <a:lvl6pPr marL="2286000" marR="0" indent="0" algn="ctr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888888"/>
              </a:buClr>
              <a:buFont typeface="Calibri"/>
              <a:buNone/>
              <a:defRPr/>
            </a:lvl6pPr>
            <a:lvl7pPr marL="2743200" marR="0" indent="0" algn="ctr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888888"/>
              </a:buClr>
              <a:buFont typeface="Calibri"/>
              <a:buNone/>
              <a:defRPr/>
            </a:lvl7pPr>
            <a:lvl8pPr marL="3200400" marR="0" indent="0" algn="ctr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888888"/>
              </a:buClr>
              <a:buFont typeface="Calibri"/>
              <a:buNone/>
              <a:defRPr/>
            </a:lvl8pPr>
            <a:lvl9pPr marL="3657600" marR="0" indent="0" algn="ctr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888888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6210300" y="6610350"/>
            <a:ext cx="1524000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7924800" y="6610350"/>
            <a:ext cx="1198880" cy="228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9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26" name="Shape 26"/>
          <p:cNvSpPr txBox="1">
            <a:spLocks noGrp="1"/>
          </p:cNvSpPr>
          <p:nvPr>
            <p:ph type="ftr" idx="11"/>
          </p:nvPr>
        </p:nvSpPr>
        <p:spPr>
          <a:xfrm>
            <a:off x="457200" y="6611111"/>
            <a:ext cx="5600699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457200" y="9906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buClr>
                <a:schemeClr val="dk2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 rot="5400000">
            <a:off x="2499518" y="-61118"/>
            <a:ext cx="4144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215900" algn="l" rtl="0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dk2"/>
              </a:buClr>
              <a:buFont typeface="Noto Symbol"/>
              <a:buChar char="▪"/>
              <a:defRPr/>
            </a:lvl1pPr>
            <a:lvl2pPr marL="742950" indent="-18415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7F7F7F"/>
              </a:buClr>
              <a:buFont typeface="Noto Symbol"/>
              <a:buChar char="▪"/>
              <a:defRPr/>
            </a:lvl2pPr>
            <a:lvl3pPr marL="114300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dk2"/>
              </a:buClr>
              <a:buFont typeface="Noto Symbol"/>
              <a:buNone/>
              <a:defRPr/>
            </a:lvl3pPr>
            <a:lvl4pPr marL="160020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7F7F7F"/>
              </a:buClr>
              <a:buFont typeface="Noto Symbol"/>
              <a:buNone/>
              <a:defRPr/>
            </a:lvl4pPr>
            <a:lvl5pPr marL="205740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7F7F7F"/>
              </a:buClr>
              <a:buFont typeface="Noto Symbol"/>
              <a:buNone/>
              <a:defRPr/>
            </a:lvl5pPr>
            <a:lvl6pPr marL="251460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dk2"/>
              </a:buClr>
              <a:buFont typeface="Calibri"/>
              <a:buNone/>
              <a:defRPr/>
            </a:lvl6pPr>
            <a:lvl7pPr marL="297180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dk2"/>
              </a:buClr>
              <a:buFont typeface="Calibri"/>
              <a:buNone/>
              <a:defRPr/>
            </a:lvl7pPr>
            <a:lvl8pPr marL="342900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dk2"/>
              </a:buClr>
              <a:buFont typeface="Calibri"/>
              <a:buNone/>
              <a:defRPr/>
            </a:lvl8pPr>
            <a:lvl9pPr marL="388620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dk2"/>
              </a:buClr>
              <a:buFont typeface="Calibri"/>
              <a:buNone/>
              <a:defRPr/>
            </a:lvl9pPr>
          </a:lstStyle>
          <a:p>
            <a:endParaRPr/>
          </a:p>
        </p:txBody>
      </p:sp>
      <p:grpSp>
        <p:nvGrpSpPr>
          <p:cNvPr id="129" name="Shape 129"/>
          <p:cNvGrpSpPr/>
          <p:nvPr/>
        </p:nvGrpSpPr>
        <p:grpSpPr>
          <a:xfrm>
            <a:off x="0" y="6631304"/>
            <a:ext cx="9144000" cy="228600"/>
            <a:chOff x="0" y="6583679"/>
            <a:chExt cx="9144000" cy="228600"/>
          </a:xfrm>
        </p:grpSpPr>
        <p:sp>
          <p:nvSpPr>
            <p:cNvPr id="130" name="Shape 130"/>
            <p:cNvSpPr/>
            <p:nvPr/>
          </p:nvSpPr>
          <p:spPr>
            <a:xfrm>
              <a:off x="8763000" y="6583679"/>
              <a:ext cx="381000" cy="228600"/>
            </a:xfrm>
            <a:prstGeom prst="rect">
              <a:avLst/>
            </a:pr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Shape 131"/>
            <p:cNvSpPr/>
            <p:nvPr/>
          </p:nvSpPr>
          <p:spPr>
            <a:xfrm>
              <a:off x="7142479" y="6583679"/>
              <a:ext cx="1581911" cy="228600"/>
            </a:xfrm>
            <a:prstGeom prst="rect">
              <a:avLst/>
            </a:pr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Shape 132"/>
            <p:cNvSpPr/>
            <p:nvPr/>
          </p:nvSpPr>
          <p:spPr>
            <a:xfrm>
              <a:off x="0" y="6583679"/>
              <a:ext cx="7101840" cy="228600"/>
            </a:xfrm>
            <a:prstGeom prst="rect">
              <a:avLst/>
            </a:pr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" name="Shape 133"/>
          <p:cNvSpPr txBox="1">
            <a:spLocks noGrp="1"/>
          </p:cNvSpPr>
          <p:nvPr>
            <p:ph type="dt" idx="10"/>
          </p:nvPr>
        </p:nvSpPr>
        <p:spPr>
          <a:xfrm>
            <a:off x="7162800" y="6610350"/>
            <a:ext cx="1524000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8742679" y="6610350"/>
            <a:ext cx="381000" cy="228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9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135" name="Shape 135"/>
          <p:cNvSpPr txBox="1">
            <a:spLocks noGrp="1"/>
          </p:cNvSpPr>
          <p:nvPr>
            <p:ph type="ftr" idx="11"/>
          </p:nvPr>
        </p:nvSpPr>
        <p:spPr>
          <a:xfrm>
            <a:off x="457200" y="6610350"/>
            <a:ext cx="6629400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136" name="Shape 1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03860"/>
            <a:ext cx="9144000" cy="53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403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 rot="5400000">
            <a:off x="4889561" y="2328923"/>
            <a:ext cx="5537077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buClr>
                <a:schemeClr val="dk2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 rot="5400000">
            <a:off x="696468" y="345948"/>
            <a:ext cx="5541263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215900" algn="l" rtl="0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dk2"/>
              </a:buClr>
              <a:buFont typeface="Noto Symbol"/>
              <a:buChar char="▪"/>
              <a:defRPr/>
            </a:lvl1pPr>
            <a:lvl2pPr marL="742950" indent="-18415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7F7F7F"/>
              </a:buClr>
              <a:buFont typeface="Noto Symbol"/>
              <a:buChar char="▪"/>
              <a:defRPr/>
            </a:lvl2pPr>
            <a:lvl3pPr marL="114300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dk2"/>
              </a:buClr>
              <a:buFont typeface="Noto Symbol"/>
              <a:buNone/>
              <a:defRPr/>
            </a:lvl3pPr>
            <a:lvl4pPr marL="160020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7F7F7F"/>
              </a:buClr>
              <a:buFont typeface="Noto Symbol"/>
              <a:buNone/>
              <a:defRPr/>
            </a:lvl4pPr>
            <a:lvl5pPr marL="205740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7F7F7F"/>
              </a:buClr>
              <a:buFont typeface="Noto Symbol"/>
              <a:buNone/>
              <a:defRPr/>
            </a:lvl5pPr>
            <a:lvl6pPr marL="251460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dk2"/>
              </a:buClr>
              <a:buFont typeface="Calibri"/>
              <a:buNone/>
              <a:defRPr/>
            </a:lvl6pPr>
            <a:lvl7pPr marL="297180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dk2"/>
              </a:buClr>
              <a:buFont typeface="Calibri"/>
              <a:buNone/>
              <a:defRPr/>
            </a:lvl7pPr>
            <a:lvl8pPr marL="342900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dk2"/>
              </a:buClr>
              <a:buFont typeface="Calibri"/>
              <a:buNone/>
              <a:defRPr/>
            </a:lvl8pPr>
            <a:lvl9pPr marL="388620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dk2"/>
              </a:buClr>
              <a:buFont typeface="Calibri"/>
              <a:buNone/>
              <a:defRPr/>
            </a:lvl9pPr>
          </a:lstStyle>
          <a:p>
            <a:endParaRPr/>
          </a:p>
        </p:txBody>
      </p:sp>
      <p:grpSp>
        <p:nvGrpSpPr>
          <p:cNvPr id="141" name="Shape 141"/>
          <p:cNvGrpSpPr/>
          <p:nvPr/>
        </p:nvGrpSpPr>
        <p:grpSpPr>
          <a:xfrm>
            <a:off x="0" y="6631304"/>
            <a:ext cx="9144000" cy="228600"/>
            <a:chOff x="0" y="6583679"/>
            <a:chExt cx="9144000" cy="228600"/>
          </a:xfrm>
        </p:grpSpPr>
        <p:sp>
          <p:nvSpPr>
            <p:cNvPr id="142" name="Shape 142"/>
            <p:cNvSpPr/>
            <p:nvPr/>
          </p:nvSpPr>
          <p:spPr>
            <a:xfrm>
              <a:off x="8763000" y="6583679"/>
              <a:ext cx="381000" cy="228600"/>
            </a:xfrm>
            <a:prstGeom prst="rect">
              <a:avLst/>
            </a:pr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Shape 143"/>
            <p:cNvSpPr/>
            <p:nvPr/>
          </p:nvSpPr>
          <p:spPr>
            <a:xfrm>
              <a:off x="7142479" y="6583679"/>
              <a:ext cx="1581911" cy="228600"/>
            </a:xfrm>
            <a:prstGeom prst="rect">
              <a:avLst/>
            </a:pr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Shape 144"/>
            <p:cNvSpPr/>
            <p:nvPr/>
          </p:nvSpPr>
          <p:spPr>
            <a:xfrm>
              <a:off x="0" y="6583679"/>
              <a:ext cx="7101840" cy="228600"/>
            </a:xfrm>
            <a:prstGeom prst="rect">
              <a:avLst/>
            </a:pr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Shape 145"/>
          <p:cNvSpPr txBox="1">
            <a:spLocks noGrp="1"/>
          </p:cNvSpPr>
          <p:nvPr>
            <p:ph type="dt" idx="10"/>
          </p:nvPr>
        </p:nvSpPr>
        <p:spPr>
          <a:xfrm>
            <a:off x="7162800" y="6610350"/>
            <a:ext cx="1524000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8742679" y="6610350"/>
            <a:ext cx="381000" cy="228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9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147" name="Shape 147"/>
          <p:cNvSpPr txBox="1">
            <a:spLocks noGrp="1"/>
          </p:cNvSpPr>
          <p:nvPr>
            <p:ph type="ftr" idx="11"/>
          </p:nvPr>
        </p:nvSpPr>
        <p:spPr>
          <a:xfrm>
            <a:off x="457200" y="6610350"/>
            <a:ext cx="6629400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148" name="Shape 1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03860"/>
            <a:ext cx="9144000" cy="53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403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Shape 28"/>
          <p:cNvGrpSpPr/>
          <p:nvPr/>
        </p:nvGrpSpPr>
        <p:grpSpPr>
          <a:xfrm>
            <a:off x="0" y="6631304"/>
            <a:ext cx="9144000" cy="228600"/>
            <a:chOff x="0" y="6583679"/>
            <a:chExt cx="9144000" cy="228600"/>
          </a:xfrm>
        </p:grpSpPr>
        <p:sp>
          <p:nvSpPr>
            <p:cNvPr id="29" name="Shape 29"/>
            <p:cNvSpPr/>
            <p:nvPr/>
          </p:nvSpPr>
          <p:spPr>
            <a:xfrm>
              <a:off x="8763000" y="6583679"/>
              <a:ext cx="381000" cy="228600"/>
            </a:xfrm>
            <a:prstGeom prst="rect">
              <a:avLst/>
            </a:pr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7142479" y="6583679"/>
              <a:ext cx="1581911" cy="228600"/>
            </a:xfrm>
            <a:prstGeom prst="rect">
              <a:avLst/>
            </a:pr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Shape 31"/>
            <p:cNvSpPr/>
            <p:nvPr/>
          </p:nvSpPr>
          <p:spPr>
            <a:xfrm>
              <a:off x="0" y="6583679"/>
              <a:ext cx="7101840" cy="228600"/>
            </a:xfrm>
            <a:prstGeom prst="rect">
              <a:avLst/>
            </a:pr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2" name="Shape 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03860"/>
            <a:ext cx="9144000" cy="53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Shape 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403859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9906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buClr>
                <a:schemeClr val="dk2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8229600" cy="4144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215900" algn="l" rtl="0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dk2"/>
              </a:buClr>
              <a:buFont typeface="Noto Symbol"/>
              <a:buChar char="▪"/>
              <a:defRPr/>
            </a:lvl1pPr>
            <a:lvl2pPr marL="742950" indent="-18415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7F7F7F"/>
              </a:buClr>
              <a:buFont typeface="Noto Symbol"/>
              <a:buChar char="▪"/>
              <a:defRPr/>
            </a:lvl2pPr>
            <a:lvl3pPr marL="114300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dk2"/>
              </a:buClr>
              <a:buFont typeface="Noto Symbol"/>
              <a:buNone/>
              <a:defRPr/>
            </a:lvl3pPr>
            <a:lvl4pPr marL="160020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7F7F7F"/>
              </a:buClr>
              <a:buFont typeface="Noto Symbol"/>
              <a:buNone/>
              <a:defRPr/>
            </a:lvl4pPr>
            <a:lvl5pPr marL="205740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7F7F7F"/>
              </a:buClr>
              <a:buFont typeface="Noto Symbol"/>
              <a:buNone/>
              <a:defRPr/>
            </a:lvl5pPr>
            <a:lvl6pPr marL="251460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dk2"/>
              </a:buClr>
              <a:buFont typeface="Calibri"/>
              <a:buNone/>
              <a:defRPr/>
            </a:lvl6pPr>
            <a:lvl7pPr marL="297180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dk2"/>
              </a:buClr>
              <a:buFont typeface="Calibri"/>
              <a:buNone/>
              <a:defRPr/>
            </a:lvl7pPr>
            <a:lvl8pPr marL="342900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dk2"/>
              </a:buClr>
              <a:buFont typeface="Calibri"/>
              <a:buNone/>
              <a:defRPr/>
            </a:lvl8pPr>
            <a:lvl9pPr marL="388620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dk2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7162800" y="6610350"/>
            <a:ext cx="1524000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742679" y="6610350"/>
            <a:ext cx="381000" cy="228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9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457200" y="6610350"/>
            <a:ext cx="6629400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Shape 40"/>
          <p:cNvGrpSpPr/>
          <p:nvPr/>
        </p:nvGrpSpPr>
        <p:grpSpPr>
          <a:xfrm>
            <a:off x="1438274" y="6629400"/>
            <a:ext cx="7705725" cy="228600"/>
            <a:chOff x="1438274" y="6629400"/>
            <a:chExt cx="7705725" cy="228600"/>
          </a:xfrm>
        </p:grpSpPr>
        <p:sp>
          <p:nvSpPr>
            <p:cNvPr id="41" name="Shape 41"/>
            <p:cNvSpPr/>
            <p:nvPr/>
          </p:nvSpPr>
          <p:spPr>
            <a:xfrm>
              <a:off x="8763000" y="6629400"/>
              <a:ext cx="381000" cy="228600"/>
            </a:xfrm>
            <a:prstGeom prst="rect">
              <a:avLst/>
            </a:pr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Shape 42"/>
            <p:cNvSpPr/>
            <p:nvPr/>
          </p:nvSpPr>
          <p:spPr>
            <a:xfrm>
              <a:off x="7142479" y="6629400"/>
              <a:ext cx="1581911" cy="228600"/>
            </a:xfrm>
            <a:prstGeom prst="rect">
              <a:avLst/>
            </a:pr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Shape 43"/>
            <p:cNvSpPr/>
            <p:nvPr/>
          </p:nvSpPr>
          <p:spPr>
            <a:xfrm>
              <a:off x="1438274" y="6629400"/>
              <a:ext cx="5663565" cy="228600"/>
            </a:xfrm>
            <a:prstGeom prst="rect">
              <a:avLst/>
            </a:pr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1752600" y="5245101"/>
            <a:ext cx="6934199" cy="11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r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1752600" y="4114800"/>
            <a:ext cx="6934199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algn="r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>
            <a:endParaRPr/>
          </a:p>
        </p:txBody>
      </p:sp>
      <p:pic>
        <p:nvPicPr>
          <p:cNvPr id="46" name="Shape 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36397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7162800" y="6610350"/>
            <a:ext cx="1524000" cy="246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742679" y="6610350"/>
            <a:ext cx="381000" cy="2468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9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49" name="Shape 49"/>
          <p:cNvSpPr txBox="1">
            <a:spLocks noGrp="1"/>
          </p:cNvSpPr>
          <p:nvPr>
            <p:ph type="ftr" idx="11"/>
          </p:nvPr>
        </p:nvSpPr>
        <p:spPr>
          <a:xfrm>
            <a:off x="1524000" y="6610350"/>
            <a:ext cx="5562600" cy="2476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50" name="Shape 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2455" y="0"/>
            <a:ext cx="7315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Shape 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03860"/>
            <a:ext cx="9144000" cy="5334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457200" y="9906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buClr>
                <a:schemeClr val="dk2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54" name="Shape 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40385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40385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215900" algn="l" rtl="0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dk2"/>
              </a:buClr>
              <a:buFont typeface="Noto Symbol"/>
              <a:buChar char="▪"/>
              <a:defRPr/>
            </a:lvl1pPr>
            <a:lvl2pPr marL="742950" indent="-18415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7F7F7F"/>
              </a:buClr>
              <a:buFont typeface="Noto Symbol"/>
              <a:buChar char="▪"/>
              <a:defRPr/>
            </a:lvl2pPr>
            <a:lvl3pPr marL="114300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dk2"/>
              </a:buClr>
              <a:buFont typeface="Noto Symbol"/>
              <a:buNone/>
              <a:defRPr/>
            </a:lvl3pPr>
            <a:lvl4pPr marL="160020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7F7F7F"/>
              </a:buClr>
              <a:buFont typeface="Noto Symbol"/>
              <a:buNone/>
              <a:defRPr/>
            </a:lvl4pPr>
            <a:lvl5pPr marL="205740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7F7F7F"/>
              </a:buClr>
              <a:buFont typeface="Noto Symbol"/>
              <a:buNone/>
              <a:defRPr/>
            </a:lvl5pPr>
            <a:lvl6pPr marL="251460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dk2"/>
              </a:buClr>
              <a:buFont typeface="Calibri"/>
              <a:buNone/>
              <a:defRPr/>
            </a:lvl6pPr>
            <a:lvl7pPr marL="297180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dk2"/>
              </a:buClr>
              <a:buFont typeface="Calibri"/>
              <a:buNone/>
              <a:defRPr/>
            </a:lvl7pPr>
            <a:lvl8pPr marL="342900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dk2"/>
              </a:buClr>
              <a:buFont typeface="Calibri"/>
              <a:buNone/>
              <a:defRPr/>
            </a:lvl8pPr>
            <a:lvl9pPr marL="388620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dk2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2"/>
          </p:nvPr>
        </p:nvSpPr>
        <p:spPr>
          <a:xfrm>
            <a:off x="4648200" y="1981200"/>
            <a:ext cx="40385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215900" algn="l" rtl="0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dk2"/>
              </a:buClr>
              <a:buFont typeface="Noto Symbol"/>
              <a:buChar char="▪"/>
              <a:defRPr/>
            </a:lvl1pPr>
            <a:lvl2pPr marL="742950" indent="-18415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7F7F7F"/>
              </a:buClr>
              <a:buFont typeface="Noto Symbol"/>
              <a:buChar char="▪"/>
              <a:defRPr/>
            </a:lvl2pPr>
            <a:lvl3pPr marL="114300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dk2"/>
              </a:buClr>
              <a:buFont typeface="Noto Symbol"/>
              <a:buNone/>
              <a:defRPr/>
            </a:lvl3pPr>
            <a:lvl4pPr marL="160020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7F7F7F"/>
              </a:buClr>
              <a:buFont typeface="Noto Symbol"/>
              <a:buNone/>
              <a:defRPr/>
            </a:lvl4pPr>
            <a:lvl5pPr marL="205740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7F7F7F"/>
              </a:buClr>
              <a:buFont typeface="Noto Symbol"/>
              <a:buNone/>
              <a:defRPr/>
            </a:lvl5pPr>
            <a:lvl6pPr marL="251460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dk2"/>
              </a:buClr>
              <a:buFont typeface="Calibri"/>
              <a:buNone/>
              <a:defRPr/>
            </a:lvl6pPr>
            <a:lvl7pPr marL="297180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dk2"/>
              </a:buClr>
              <a:buFont typeface="Calibri"/>
              <a:buNone/>
              <a:defRPr/>
            </a:lvl7pPr>
            <a:lvl8pPr marL="342900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dk2"/>
              </a:buClr>
              <a:buFont typeface="Calibri"/>
              <a:buNone/>
              <a:defRPr/>
            </a:lvl8pPr>
            <a:lvl9pPr marL="388620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dk2"/>
              </a:buClr>
              <a:buFont typeface="Calibri"/>
              <a:buNone/>
              <a:defRPr/>
            </a:lvl9pPr>
          </a:lstStyle>
          <a:p>
            <a:endParaRPr/>
          </a:p>
        </p:txBody>
      </p:sp>
      <p:grpSp>
        <p:nvGrpSpPr>
          <p:cNvPr id="57" name="Shape 57"/>
          <p:cNvGrpSpPr/>
          <p:nvPr/>
        </p:nvGrpSpPr>
        <p:grpSpPr>
          <a:xfrm>
            <a:off x="0" y="6631304"/>
            <a:ext cx="9144000" cy="228600"/>
            <a:chOff x="0" y="6583679"/>
            <a:chExt cx="9144000" cy="228600"/>
          </a:xfrm>
        </p:grpSpPr>
        <p:sp>
          <p:nvSpPr>
            <p:cNvPr id="58" name="Shape 58"/>
            <p:cNvSpPr/>
            <p:nvPr/>
          </p:nvSpPr>
          <p:spPr>
            <a:xfrm>
              <a:off x="8763000" y="6583679"/>
              <a:ext cx="381000" cy="228600"/>
            </a:xfrm>
            <a:prstGeom prst="rect">
              <a:avLst/>
            </a:pr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Shape 59"/>
            <p:cNvSpPr/>
            <p:nvPr/>
          </p:nvSpPr>
          <p:spPr>
            <a:xfrm>
              <a:off x="7142479" y="6583679"/>
              <a:ext cx="1581911" cy="228600"/>
            </a:xfrm>
            <a:prstGeom prst="rect">
              <a:avLst/>
            </a:pr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Shape 60"/>
            <p:cNvSpPr/>
            <p:nvPr/>
          </p:nvSpPr>
          <p:spPr>
            <a:xfrm>
              <a:off x="0" y="6583679"/>
              <a:ext cx="7101840" cy="228600"/>
            </a:xfrm>
            <a:prstGeom prst="rect">
              <a:avLst/>
            </a:pr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>
            <a:off x="7162800" y="6610350"/>
            <a:ext cx="1524000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742679" y="6610350"/>
            <a:ext cx="381000" cy="228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9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457200" y="6610350"/>
            <a:ext cx="6629400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457200" y="9906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4040187" cy="4111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lnSpc>
                <a:spcPct val="100000"/>
              </a:lnSpc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pic>
        <p:nvPicPr>
          <p:cNvPr id="67" name="Shape 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40385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4648200" y="1981200"/>
            <a:ext cx="4040187" cy="4111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lnSpc>
                <a:spcPct val="100000"/>
              </a:lnSpc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3"/>
          </p:nvPr>
        </p:nvSpPr>
        <p:spPr>
          <a:xfrm>
            <a:off x="457200" y="2438400"/>
            <a:ext cx="4038599" cy="365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215900" algn="l" rtl="0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dk2"/>
              </a:buClr>
              <a:buFont typeface="Noto Symbol"/>
              <a:buChar char="▪"/>
              <a:defRPr/>
            </a:lvl1pPr>
            <a:lvl2pPr marL="742950" indent="-18415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7F7F7F"/>
              </a:buClr>
              <a:buFont typeface="Noto Symbol"/>
              <a:buChar char="▪"/>
              <a:defRPr/>
            </a:lvl2pPr>
            <a:lvl3pPr marL="114300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dk2"/>
              </a:buClr>
              <a:buFont typeface="Noto Symbol"/>
              <a:buNone/>
              <a:defRPr/>
            </a:lvl3pPr>
            <a:lvl4pPr marL="160020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7F7F7F"/>
              </a:buClr>
              <a:buFont typeface="Noto Symbol"/>
              <a:buNone/>
              <a:defRPr/>
            </a:lvl4pPr>
            <a:lvl5pPr marL="205740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7F7F7F"/>
              </a:buClr>
              <a:buFont typeface="Noto Symbol"/>
              <a:buNone/>
              <a:defRPr/>
            </a:lvl5pPr>
            <a:lvl6pPr marL="251460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dk2"/>
              </a:buClr>
              <a:buFont typeface="Calibri"/>
              <a:buNone/>
              <a:defRPr/>
            </a:lvl6pPr>
            <a:lvl7pPr marL="297180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dk2"/>
              </a:buClr>
              <a:buFont typeface="Calibri"/>
              <a:buNone/>
              <a:defRPr/>
            </a:lvl7pPr>
            <a:lvl8pPr marL="342900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dk2"/>
              </a:buClr>
              <a:buFont typeface="Calibri"/>
              <a:buNone/>
              <a:defRPr/>
            </a:lvl8pPr>
            <a:lvl9pPr marL="388620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dk2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4"/>
          </p:nvPr>
        </p:nvSpPr>
        <p:spPr>
          <a:xfrm>
            <a:off x="4648200" y="2438400"/>
            <a:ext cx="4038599" cy="365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215900" algn="l" rtl="0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dk2"/>
              </a:buClr>
              <a:buFont typeface="Noto Symbol"/>
              <a:buChar char="▪"/>
              <a:defRPr/>
            </a:lvl1pPr>
            <a:lvl2pPr marL="742950" indent="-18415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7F7F7F"/>
              </a:buClr>
              <a:buFont typeface="Noto Symbol"/>
              <a:buChar char="▪"/>
              <a:defRPr/>
            </a:lvl2pPr>
            <a:lvl3pPr marL="114300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dk2"/>
              </a:buClr>
              <a:buFont typeface="Noto Symbol"/>
              <a:buNone/>
              <a:defRPr/>
            </a:lvl3pPr>
            <a:lvl4pPr marL="160020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7F7F7F"/>
              </a:buClr>
              <a:buFont typeface="Noto Symbol"/>
              <a:buNone/>
              <a:defRPr/>
            </a:lvl4pPr>
            <a:lvl5pPr marL="205740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7F7F7F"/>
              </a:buClr>
              <a:buFont typeface="Noto Symbol"/>
              <a:buNone/>
              <a:defRPr/>
            </a:lvl5pPr>
            <a:lvl6pPr marL="251460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dk2"/>
              </a:buClr>
              <a:buFont typeface="Calibri"/>
              <a:buNone/>
              <a:defRPr/>
            </a:lvl6pPr>
            <a:lvl7pPr marL="297180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dk2"/>
              </a:buClr>
              <a:buFont typeface="Calibri"/>
              <a:buNone/>
              <a:defRPr/>
            </a:lvl7pPr>
            <a:lvl8pPr marL="342900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dk2"/>
              </a:buClr>
              <a:buFont typeface="Calibri"/>
              <a:buNone/>
              <a:defRPr/>
            </a:lvl8pPr>
            <a:lvl9pPr marL="388620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dk2"/>
              </a:buClr>
              <a:buFont typeface="Calibri"/>
              <a:buNone/>
              <a:defRPr/>
            </a:lvl9pPr>
          </a:lstStyle>
          <a:p>
            <a:endParaRPr/>
          </a:p>
        </p:txBody>
      </p:sp>
      <p:pic>
        <p:nvPicPr>
          <p:cNvPr id="71" name="Shape 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03860"/>
            <a:ext cx="9144000" cy="533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" name="Shape 72"/>
          <p:cNvGrpSpPr/>
          <p:nvPr/>
        </p:nvGrpSpPr>
        <p:grpSpPr>
          <a:xfrm>
            <a:off x="0" y="6631304"/>
            <a:ext cx="9144000" cy="228600"/>
            <a:chOff x="0" y="6583679"/>
            <a:chExt cx="9144000" cy="228600"/>
          </a:xfrm>
        </p:grpSpPr>
        <p:sp>
          <p:nvSpPr>
            <p:cNvPr id="73" name="Shape 73"/>
            <p:cNvSpPr/>
            <p:nvPr/>
          </p:nvSpPr>
          <p:spPr>
            <a:xfrm>
              <a:off x="8763000" y="6583679"/>
              <a:ext cx="381000" cy="228600"/>
            </a:xfrm>
            <a:prstGeom prst="rect">
              <a:avLst/>
            </a:pr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>
              <a:off x="7142479" y="6583679"/>
              <a:ext cx="1581911" cy="228600"/>
            </a:xfrm>
            <a:prstGeom prst="rect">
              <a:avLst/>
            </a:pr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>
              <a:off x="0" y="6583679"/>
              <a:ext cx="7101840" cy="228600"/>
            </a:xfrm>
            <a:prstGeom prst="rect">
              <a:avLst/>
            </a:pr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" name="Shape 76"/>
          <p:cNvSpPr txBox="1">
            <a:spLocks noGrp="1"/>
          </p:cNvSpPr>
          <p:nvPr>
            <p:ph type="dt" idx="10"/>
          </p:nvPr>
        </p:nvSpPr>
        <p:spPr>
          <a:xfrm>
            <a:off x="7162800" y="6610350"/>
            <a:ext cx="1524000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8742679" y="6610350"/>
            <a:ext cx="381000" cy="228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9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457200" y="6610350"/>
            <a:ext cx="6629400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457200" y="9906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buClr>
                <a:schemeClr val="dk2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81" name="Shape 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403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03860"/>
            <a:ext cx="9144000" cy="533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Shape 83"/>
          <p:cNvGrpSpPr/>
          <p:nvPr/>
        </p:nvGrpSpPr>
        <p:grpSpPr>
          <a:xfrm>
            <a:off x="0" y="6631304"/>
            <a:ext cx="9144000" cy="228600"/>
            <a:chOff x="0" y="6583679"/>
            <a:chExt cx="9144000" cy="228600"/>
          </a:xfrm>
        </p:grpSpPr>
        <p:sp>
          <p:nvSpPr>
            <p:cNvPr id="84" name="Shape 84"/>
            <p:cNvSpPr/>
            <p:nvPr/>
          </p:nvSpPr>
          <p:spPr>
            <a:xfrm>
              <a:off x="8763000" y="6583679"/>
              <a:ext cx="381000" cy="228600"/>
            </a:xfrm>
            <a:prstGeom prst="rect">
              <a:avLst/>
            </a:pr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Shape 85"/>
            <p:cNvSpPr/>
            <p:nvPr/>
          </p:nvSpPr>
          <p:spPr>
            <a:xfrm>
              <a:off x="7142479" y="6583679"/>
              <a:ext cx="1581911" cy="228600"/>
            </a:xfrm>
            <a:prstGeom prst="rect">
              <a:avLst/>
            </a:pr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Shape 86"/>
            <p:cNvSpPr/>
            <p:nvPr/>
          </p:nvSpPr>
          <p:spPr>
            <a:xfrm>
              <a:off x="0" y="6583679"/>
              <a:ext cx="7101840" cy="228600"/>
            </a:xfrm>
            <a:prstGeom prst="rect">
              <a:avLst/>
            </a:pr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Shape 87"/>
          <p:cNvSpPr txBox="1">
            <a:spLocks noGrp="1"/>
          </p:cNvSpPr>
          <p:nvPr>
            <p:ph type="dt" idx="10"/>
          </p:nvPr>
        </p:nvSpPr>
        <p:spPr>
          <a:xfrm>
            <a:off x="7162800" y="6610350"/>
            <a:ext cx="1524000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8742679" y="6610350"/>
            <a:ext cx="381000" cy="228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9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89" name="Shape 89"/>
          <p:cNvSpPr txBox="1">
            <a:spLocks noGrp="1"/>
          </p:cNvSpPr>
          <p:nvPr>
            <p:ph type="ftr" idx="11"/>
          </p:nvPr>
        </p:nvSpPr>
        <p:spPr>
          <a:xfrm>
            <a:off x="457200" y="6610350"/>
            <a:ext cx="6629400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Shape 91"/>
          <p:cNvGrpSpPr/>
          <p:nvPr/>
        </p:nvGrpSpPr>
        <p:grpSpPr>
          <a:xfrm>
            <a:off x="0" y="6631304"/>
            <a:ext cx="9144000" cy="228600"/>
            <a:chOff x="0" y="6583679"/>
            <a:chExt cx="9144000" cy="228600"/>
          </a:xfrm>
        </p:grpSpPr>
        <p:sp>
          <p:nvSpPr>
            <p:cNvPr id="92" name="Shape 92"/>
            <p:cNvSpPr/>
            <p:nvPr/>
          </p:nvSpPr>
          <p:spPr>
            <a:xfrm>
              <a:off x="8763000" y="6583679"/>
              <a:ext cx="381000" cy="228600"/>
            </a:xfrm>
            <a:prstGeom prst="rect">
              <a:avLst/>
            </a:pr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Shape 93"/>
            <p:cNvSpPr/>
            <p:nvPr/>
          </p:nvSpPr>
          <p:spPr>
            <a:xfrm>
              <a:off x="7142479" y="6583679"/>
              <a:ext cx="1581911" cy="228600"/>
            </a:xfrm>
            <a:prstGeom prst="rect">
              <a:avLst/>
            </a:pr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Shape 94"/>
            <p:cNvSpPr/>
            <p:nvPr/>
          </p:nvSpPr>
          <p:spPr>
            <a:xfrm>
              <a:off x="0" y="6583679"/>
              <a:ext cx="7101840" cy="228600"/>
            </a:xfrm>
            <a:prstGeom prst="rect">
              <a:avLst/>
            </a:pr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" name="Shape 95"/>
          <p:cNvSpPr txBox="1">
            <a:spLocks noGrp="1"/>
          </p:cNvSpPr>
          <p:nvPr>
            <p:ph type="dt" idx="10"/>
          </p:nvPr>
        </p:nvSpPr>
        <p:spPr>
          <a:xfrm>
            <a:off x="7162800" y="6610350"/>
            <a:ext cx="1524000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742679" y="6610350"/>
            <a:ext cx="381000" cy="228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9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97" name="Shape 97"/>
          <p:cNvSpPr txBox="1">
            <a:spLocks noGrp="1"/>
          </p:cNvSpPr>
          <p:nvPr>
            <p:ph type="ftr" idx="11"/>
          </p:nvPr>
        </p:nvSpPr>
        <p:spPr>
          <a:xfrm>
            <a:off x="457200" y="6610350"/>
            <a:ext cx="6629400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Shape 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40385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457200" y="1524000"/>
            <a:ext cx="3352799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lnSpc>
                <a:spcPct val="100000"/>
              </a:lnSpc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None/>
              <a:defRPr/>
            </a:lvl2pPr>
            <a:lvl3pPr marL="914400" indent="0" rtl="0">
              <a:spcBef>
                <a:spcPts val="0"/>
              </a:spcBef>
              <a:buNone/>
              <a:defRPr/>
            </a:lvl3pPr>
            <a:lvl4pPr marL="1371600" indent="0" rtl="0">
              <a:spcBef>
                <a:spcPts val="0"/>
              </a:spcBef>
              <a:buNone/>
              <a:defRPr/>
            </a:lvl4pPr>
            <a:lvl5pPr marL="1828800" indent="0" rtl="0">
              <a:spcBef>
                <a:spcPts val="0"/>
              </a:spcBef>
              <a:buNone/>
              <a:defRPr/>
            </a:lvl5pPr>
            <a:lvl6pPr marL="2286000" indent="0" rtl="0">
              <a:spcBef>
                <a:spcPts val="0"/>
              </a:spcBef>
              <a:buNone/>
              <a:defRPr/>
            </a:lvl6pPr>
            <a:lvl7pPr marL="2743200" indent="0" rtl="0">
              <a:spcBef>
                <a:spcPts val="0"/>
              </a:spcBef>
              <a:buNone/>
              <a:defRPr/>
            </a:lvl7pPr>
            <a:lvl8pPr marL="3200400" indent="0" rtl="0">
              <a:spcBef>
                <a:spcPts val="0"/>
              </a:spcBef>
              <a:buNone/>
              <a:defRPr/>
            </a:lvl8pPr>
            <a:lvl9pPr marL="3657600" indent="0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4419600" y="1524000"/>
            <a:ext cx="4267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215900" algn="l" rtl="0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dk2"/>
              </a:buClr>
              <a:buFont typeface="Noto Symbol"/>
              <a:buChar char="▪"/>
              <a:defRPr/>
            </a:lvl1pPr>
            <a:lvl2pPr marL="742950" indent="-18415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7F7F7F"/>
              </a:buClr>
              <a:buFont typeface="Noto Symbol"/>
              <a:buChar char="▪"/>
              <a:defRPr/>
            </a:lvl2pPr>
            <a:lvl3pPr marL="114300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dk2"/>
              </a:buClr>
              <a:buFont typeface="Noto Symbol"/>
              <a:buNone/>
              <a:defRPr/>
            </a:lvl3pPr>
            <a:lvl4pPr marL="160020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7F7F7F"/>
              </a:buClr>
              <a:buFont typeface="Noto Symbol"/>
              <a:buNone/>
              <a:defRPr/>
            </a:lvl4pPr>
            <a:lvl5pPr marL="205740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7F7F7F"/>
              </a:buClr>
              <a:buFont typeface="Noto Symbol"/>
              <a:buNone/>
              <a:defRPr/>
            </a:lvl5pPr>
            <a:lvl6pPr marL="251460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dk2"/>
              </a:buClr>
              <a:buFont typeface="Calibri"/>
              <a:buNone/>
              <a:defRPr/>
            </a:lvl6pPr>
            <a:lvl7pPr marL="297180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dk2"/>
              </a:buClr>
              <a:buFont typeface="Calibri"/>
              <a:buNone/>
              <a:defRPr/>
            </a:lvl7pPr>
            <a:lvl8pPr marL="342900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dk2"/>
              </a:buClr>
              <a:buFont typeface="Calibri"/>
              <a:buNone/>
              <a:defRPr/>
            </a:lvl8pPr>
            <a:lvl9pPr marL="388620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dk2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2"/>
          </p:nvPr>
        </p:nvSpPr>
        <p:spPr>
          <a:xfrm>
            <a:off x="457200" y="2514599"/>
            <a:ext cx="3352799" cy="31272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lnSpc>
                <a:spcPct val="150000"/>
              </a:lnSpc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pic>
        <p:nvPicPr>
          <p:cNvPr id="103" name="Shape 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03860"/>
            <a:ext cx="9144000" cy="533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" name="Shape 104"/>
          <p:cNvGrpSpPr/>
          <p:nvPr/>
        </p:nvGrpSpPr>
        <p:grpSpPr>
          <a:xfrm>
            <a:off x="0" y="6631304"/>
            <a:ext cx="9144000" cy="228600"/>
            <a:chOff x="0" y="6583679"/>
            <a:chExt cx="9144000" cy="228600"/>
          </a:xfrm>
        </p:grpSpPr>
        <p:sp>
          <p:nvSpPr>
            <p:cNvPr id="105" name="Shape 105"/>
            <p:cNvSpPr/>
            <p:nvPr/>
          </p:nvSpPr>
          <p:spPr>
            <a:xfrm>
              <a:off x="8763000" y="6583679"/>
              <a:ext cx="381000" cy="228600"/>
            </a:xfrm>
            <a:prstGeom prst="rect">
              <a:avLst/>
            </a:pr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Shape 106"/>
            <p:cNvSpPr/>
            <p:nvPr/>
          </p:nvSpPr>
          <p:spPr>
            <a:xfrm>
              <a:off x="7142479" y="6583679"/>
              <a:ext cx="1581911" cy="228600"/>
            </a:xfrm>
            <a:prstGeom prst="rect">
              <a:avLst/>
            </a:pr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Shape 107"/>
            <p:cNvSpPr/>
            <p:nvPr/>
          </p:nvSpPr>
          <p:spPr>
            <a:xfrm>
              <a:off x="0" y="6583679"/>
              <a:ext cx="7101840" cy="228600"/>
            </a:xfrm>
            <a:prstGeom prst="rect">
              <a:avLst/>
            </a:pr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" name="Shape 108"/>
          <p:cNvSpPr txBox="1">
            <a:spLocks noGrp="1"/>
          </p:cNvSpPr>
          <p:nvPr>
            <p:ph type="dt" idx="10"/>
          </p:nvPr>
        </p:nvSpPr>
        <p:spPr>
          <a:xfrm>
            <a:off x="7162800" y="6610350"/>
            <a:ext cx="1524000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sldNum" idx="12"/>
          </p:nvPr>
        </p:nvSpPr>
        <p:spPr>
          <a:xfrm>
            <a:off x="8742679" y="6610350"/>
            <a:ext cx="381000" cy="228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9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110" name="Shape 110"/>
          <p:cNvSpPr txBox="1">
            <a:spLocks noGrp="1"/>
          </p:cNvSpPr>
          <p:nvPr>
            <p:ph type="ftr" idx="11"/>
          </p:nvPr>
        </p:nvSpPr>
        <p:spPr>
          <a:xfrm>
            <a:off x="457200" y="6610350"/>
            <a:ext cx="6629400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Shape 112"/>
          <p:cNvGrpSpPr/>
          <p:nvPr/>
        </p:nvGrpSpPr>
        <p:grpSpPr>
          <a:xfrm>
            <a:off x="0" y="6631304"/>
            <a:ext cx="9144000" cy="228600"/>
            <a:chOff x="0" y="6583679"/>
            <a:chExt cx="9144000" cy="228600"/>
          </a:xfrm>
        </p:grpSpPr>
        <p:sp>
          <p:nvSpPr>
            <p:cNvPr id="113" name="Shape 113"/>
            <p:cNvSpPr/>
            <p:nvPr/>
          </p:nvSpPr>
          <p:spPr>
            <a:xfrm>
              <a:off x="8763000" y="6583679"/>
              <a:ext cx="381000" cy="228600"/>
            </a:xfrm>
            <a:prstGeom prst="rect">
              <a:avLst/>
            </a:pr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>
              <a:off x="7142479" y="6583679"/>
              <a:ext cx="1581911" cy="228600"/>
            </a:xfrm>
            <a:prstGeom prst="rect">
              <a:avLst/>
            </a:pr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0" y="6583679"/>
              <a:ext cx="7101840" cy="228600"/>
            </a:xfrm>
            <a:prstGeom prst="rect">
              <a:avLst/>
            </a:pr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457200" y="1527048"/>
            <a:ext cx="3355847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pic" idx="2"/>
          </p:nvPr>
        </p:nvSpPr>
        <p:spPr>
          <a:xfrm>
            <a:off x="4425696" y="1554479"/>
            <a:ext cx="4270248" cy="405993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457200" y="2514600"/>
            <a:ext cx="3355847" cy="31272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dt" idx="10"/>
          </p:nvPr>
        </p:nvSpPr>
        <p:spPr>
          <a:xfrm>
            <a:off x="7162800" y="6610350"/>
            <a:ext cx="1524000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ftr" idx="11"/>
          </p:nvPr>
        </p:nvSpPr>
        <p:spPr>
          <a:xfrm>
            <a:off x="457200" y="6610350"/>
            <a:ext cx="6629400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742679" y="6610350"/>
            <a:ext cx="381000" cy="228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9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122" name="Shape 1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403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03860"/>
            <a:ext cx="9144000" cy="53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Shape 124"/>
          <p:cNvCxnSpPr/>
          <p:nvPr/>
        </p:nvCxnSpPr>
        <p:spPr>
          <a:xfrm>
            <a:off x="4419600" y="1524000"/>
            <a:ext cx="4267199" cy="1587"/>
          </a:xfrm>
          <a:prstGeom prst="straightConnector1">
            <a:avLst/>
          </a:prstGeom>
          <a:noFill/>
          <a:ln w="57150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" name="Shape 125"/>
          <p:cNvCxnSpPr/>
          <p:nvPr/>
        </p:nvCxnSpPr>
        <p:spPr>
          <a:xfrm>
            <a:off x="4419600" y="5637212"/>
            <a:ext cx="4267199" cy="1587"/>
          </a:xfrm>
          <a:prstGeom prst="straightConnector1">
            <a:avLst/>
          </a:prstGeom>
          <a:noFill/>
          <a:ln w="57150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DCDC"/>
            </a:gs>
            <a:gs pos="76000">
              <a:srgbClr val="DCDCDC"/>
            </a:gs>
            <a:gs pos="100000">
              <a:srgbClr val="B7B7B7"/>
            </a:gs>
          </a:gsLst>
          <a:lin ang="540000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4000">
                <a:srgbClr val="BFBFBF">
                  <a:alpha val="60784"/>
                </a:srgbClr>
              </a:gs>
              <a:gs pos="38000">
                <a:srgbClr val="BFBFBF">
                  <a:alpha val="75686"/>
                </a:srgbClr>
              </a:gs>
              <a:gs pos="100000">
                <a:srgbClr val="FFFFFF">
                  <a:alpha val="0"/>
                </a:srgbClr>
              </a:gs>
            </a:gsLst>
            <a:lin ang="8399999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9906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buClr>
                <a:schemeClr val="dk2"/>
              </a:buClr>
              <a:buFont typeface="Calibri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8229600" cy="4144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215900" algn="l" rtl="0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dk2"/>
              </a:buClr>
              <a:buFont typeface="Noto Symbol"/>
              <a:buChar char="▪"/>
              <a:defRPr/>
            </a:lvl1pPr>
            <a:lvl2pPr marL="742950" marR="0" indent="-18415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7F7F7F"/>
              </a:buClr>
              <a:buFont typeface="Noto Symbol"/>
              <a:buChar char="▪"/>
              <a:defRPr/>
            </a:lvl2pPr>
            <a:lvl3pPr marL="1143000" marR="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dk2"/>
              </a:buClr>
              <a:buFont typeface="Noto Symbol"/>
              <a:buNone/>
              <a:defRPr/>
            </a:lvl3pPr>
            <a:lvl4pPr marL="1600200" marR="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7F7F7F"/>
              </a:buClr>
              <a:buFont typeface="Noto Symbol"/>
              <a:buNone/>
              <a:defRPr/>
            </a:lvl4pPr>
            <a:lvl5pPr marL="2057400" marR="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7F7F7F"/>
              </a:buClr>
              <a:buFont typeface="Noto Symbol"/>
              <a:buNone/>
              <a:defRPr/>
            </a:lvl5pPr>
            <a:lvl6pPr marL="2514600" marR="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dk2"/>
              </a:buClr>
              <a:buFont typeface="Calibri"/>
              <a:buNone/>
              <a:defRPr/>
            </a:lvl6pPr>
            <a:lvl7pPr marL="2971800" marR="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dk2"/>
              </a:buClr>
              <a:buFont typeface="Calibri"/>
              <a:buNone/>
              <a:defRPr/>
            </a:lvl7pPr>
            <a:lvl8pPr marL="3429000" marR="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dk2"/>
              </a:buClr>
              <a:buFont typeface="Calibri"/>
              <a:buNone/>
              <a:defRPr/>
            </a:lvl8pPr>
            <a:lvl9pPr marL="3886200" marR="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dk2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7162800" y="6610350"/>
            <a:ext cx="1524000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457200" y="6610350"/>
            <a:ext cx="6629400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742679" y="6610350"/>
            <a:ext cx="381000" cy="228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9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ctrTitle"/>
          </p:nvPr>
        </p:nvSpPr>
        <p:spPr>
          <a:xfrm>
            <a:off x="457200" y="1371600"/>
            <a:ext cx="6781800" cy="1755775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515151"/>
              </a:buClr>
              <a:buSzPct val="25000"/>
              <a:buFont typeface="Calibri"/>
              <a:buNone/>
            </a:pPr>
            <a:r>
              <a:rPr lang="en-US" sz="3600" b="1" i="0" u="none" strike="noStrike" cap="none" baseline="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Virtual Simulation for Testing a Vision-Based Autonomous Docking and Navigation Algorithm</a:t>
            </a:r>
          </a:p>
        </p:txBody>
      </p:sp>
      <p:sp>
        <p:nvSpPr>
          <p:cNvPr id="152" name="Shape 152"/>
          <p:cNvSpPr txBox="1">
            <a:spLocks noGrp="1"/>
          </p:cNvSpPr>
          <p:nvPr>
            <p:ph type="subTitle" idx="1"/>
          </p:nvPr>
        </p:nvSpPr>
        <p:spPr>
          <a:xfrm>
            <a:off x="50800" y="3200400"/>
            <a:ext cx="7619999" cy="381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8888"/>
              </a:buClr>
              <a:buSzPct val="25000"/>
              <a:buFont typeface="Noto Symbol"/>
              <a:buNone/>
            </a:pPr>
            <a:r>
              <a:rPr lang="en-US" sz="2200" i="0" u="none" strike="noStrike" baseline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MAE 252 – Autonomous Robotics</a:t>
            </a:r>
            <a:endParaRPr lang="en-US" sz="2200" i="0" u="none" strike="noStrike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Shape 153"/>
          <p:cNvSpPr txBox="1"/>
          <p:nvPr/>
        </p:nvSpPr>
        <p:spPr>
          <a:xfrm>
            <a:off x="0" y="6629400"/>
            <a:ext cx="6096000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000" b="1" i="0" u="none" strike="noStrike" cap="none" baseline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University of California, Davis – Department of Mechanical &amp; Aerospace Engineering</a:t>
            </a:r>
          </a:p>
        </p:txBody>
      </p:sp>
      <p:pic>
        <p:nvPicPr>
          <p:cNvPr id="154" name="Shape 1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26975" y="228600"/>
            <a:ext cx="1295400" cy="1242722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/>
          <p:nvPr/>
        </p:nvSpPr>
        <p:spPr>
          <a:xfrm>
            <a:off x="6172200" y="6629400"/>
            <a:ext cx="1524000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000" b="1" i="0" u="none" strike="noStrike" cap="none" baseline="0" dirty="0" smtClean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March 9, </a:t>
            </a:r>
            <a:r>
              <a:rPr lang="en-US" sz="1000" b="1" i="0" u="none" strike="noStrike" cap="none" baseline="0" dirty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2015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76200" y="5181600"/>
            <a:ext cx="7619999" cy="1295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4570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Noto Symbol"/>
              <a:buNone/>
            </a:pPr>
            <a:r>
              <a:rPr lang="en-US" sz="2200" i="0" u="none" strike="noStrike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John </a:t>
            </a:r>
            <a:r>
              <a:rPr lang="en-US" sz="2200" i="0" u="none" strike="noStrike" baseline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Karasinski</a:t>
            </a:r>
            <a:endParaRPr lang="en-US" sz="2200" i="0" u="none" strike="noStrike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80000"/>
              </a:lnSpc>
              <a:spcBef>
                <a:spcPts val="104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Noto Symbol"/>
              <a:buNone/>
            </a:pPr>
            <a:r>
              <a:rPr lang="en-US" sz="2200" i="0" u="none" strike="noStrike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Chris Lorenzen</a:t>
            </a:r>
          </a:p>
          <a:p>
            <a:pPr marL="0" marR="0" lvl="0" indent="0" algn="r" rtl="0">
              <a:lnSpc>
                <a:spcPct val="80000"/>
              </a:lnSpc>
              <a:spcBef>
                <a:spcPts val="104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Noto Symbol"/>
              <a:buNone/>
            </a:pPr>
            <a:r>
              <a:rPr lang="en-US" sz="2200" i="0" u="none" strike="noStrike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Melanie Stich</a:t>
            </a:r>
          </a:p>
          <a:p>
            <a:pPr marL="0" marR="0" lvl="0" indent="0" algn="r" rtl="0">
              <a:lnSpc>
                <a:spcPct val="80000"/>
              </a:lnSpc>
              <a:spcBef>
                <a:spcPts val="1044"/>
              </a:spcBef>
              <a:spcAft>
                <a:spcPts val="600"/>
              </a:spcAft>
              <a:buClr>
                <a:srgbClr val="888888"/>
              </a:buClr>
              <a:buFont typeface="Noto Symbol"/>
              <a:buNone/>
            </a:pPr>
            <a:endParaRPr sz="2200" b="0" i="0" u="none" strike="noStrike" cap="none" baseline="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title"/>
          </p:nvPr>
        </p:nvSpPr>
        <p:spPr>
          <a:xfrm>
            <a:off x="152400" y="533400"/>
            <a:ext cx="8801100" cy="5333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8B8B8B"/>
              </a:buClr>
              <a:buSzPct val="25000"/>
              <a:buFont typeface="Calibri"/>
              <a:buNone/>
            </a:pPr>
            <a:r>
              <a:rPr lang="en-US" sz="325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Reactive Architecture </a:t>
            </a:r>
            <a:r>
              <a:rPr lang="en-US" sz="3250" i="0" u="none" strike="noStrike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Algorithm</a:t>
            </a:r>
          </a:p>
        </p:txBody>
      </p:sp>
      <p:sp>
        <p:nvSpPr>
          <p:cNvPr id="270" name="Shape 270"/>
          <p:cNvSpPr/>
          <p:nvPr/>
        </p:nvSpPr>
        <p:spPr>
          <a:xfrm>
            <a:off x="1332800" y="1328750"/>
            <a:ext cx="2500799" cy="1229100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6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Sense: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13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Sense the estimated position using the specified sensor</a:t>
            </a:r>
          </a:p>
          <a:p>
            <a:pPr lvl="0" rtl="0">
              <a:spcBef>
                <a:spcPts val="0"/>
              </a:spcBef>
              <a:buNone/>
            </a:pPr>
            <a:endParaRPr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1892325" y="2799450"/>
            <a:ext cx="1890600" cy="998400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 sz="13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 Sensor:</a:t>
            </a:r>
          </a:p>
          <a:p>
            <a:pPr rtl="0">
              <a:spcBef>
                <a:spcPts val="0"/>
              </a:spcBef>
              <a:buNone/>
            </a:pPr>
            <a: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3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Laser </a:t>
            </a:r>
            <a: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(exact)</a:t>
            </a:r>
          </a:p>
          <a:p>
            <a:r>
              <a:rPr lang="en-US" sz="13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Laser </a:t>
            </a:r>
            <a: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(noise)</a:t>
            </a:r>
          </a:p>
          <a:p>
            <a:pPr rtl="0">
              <a:spcBef>
                <a:spcPts val="0"/>
              </a:spcBef>
              <a:buNone/>
            </a:pPr>
            <a: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3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Computer </a:t>
            </a:r>
            <a: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Vision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</a:p>
        </p:txBody>
      </p:sp>
      <p:sp>
        <p:nvSpPr>
          <p:cNvPr id="272" name="Shape 272"/>
          <p:cNvSpPr/>
          <p:nvPr/>
        </p:nvSpPr>
        <p:spPr>
          <a:xfrm>
            <a:off x="4001750" y="1828950"/>
            <a:ext cx="411299" cy="262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4470200" y="1345800"/>
            <a:ext cx="2500799" cy="1229100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6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13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Perform the calculated burn and move the inspector craft</a:t>
            </a:r>
          </a:p>
          <a:p>
            <a:pPr lvl="0" rtl="0">
              <a:spcBef>
                <a:spcPts val="0"/>
              </a:spcBef>
              <a:buNone/>
            </a:pPr>
            <a:endParaRPr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5080400" y="2776750"/>
            <a:ext cx="1890600" cy="1388399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 sz="13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Calculate Behaviors:</a:t>
            </a:r>
          </a:p>
          <a:p>
            <a:pPr rtl="0">
              <a:spcBef>
                <a:spcPts val="0"/>
              </a:spcBef>
              <a:buNone/>
            </a:pPr>
            <a: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3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Move </a:t>
            </a:r>
            <a: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Closer</a:t>
            </a:r>
          </a:p>
          <a:p>
            <a:pPr rtl="0">
              <a:spcBef>
                <a:spcPts val="0"/>
              </a:spcBef>
              <a:buNone/>
            </a:pPr>
            <a: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3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Don’t </a:t>
            </a:r>
            <a: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Hit</a:t>
            </a:r>
          </a:p>
          <a:p>
            <a:pPr rtl="0">
              <a:spcBef>
                <a:spcPts val="0"/>
              </a:spcBef>
              <a:buNone/>
            </a:pPr>
            <a: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3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Station </a:t>
            </a:r>
            <a: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Keeping</a:t>
            </a:r>
          </a:p>
          <a:p>
            <a:pPr rtl="0">
              <a:spcBef>
                <a:spcPts val="0"/>
              </a:spcBef>
              <a:buNone/>
            </a:pPr>
            <a: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3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Stay </a:t>
            </a:r>
            <a: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 Orbit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3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Return </a:t>
            </a:r>
            <a: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 Plane</a:t>
            </a:r>
          </a:p>
        </p:txBody>
      </p:sp>
      <p:sp>
        <p:nvSpPr>
          <p:cNvPr id="275" name="Shape 275"/>
          <p:cNvSpPr/>
          <p:nvPr/>
        </p:nvSpPr>
        <p:spPr>
          <a:xfrm>
            <a:off x="5080400" y="4290700"/>
            <a:ext cx="1890600" cy="406800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sz="1300" i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Calculate ΔV</a:t>
            </a:r>
            <a:r>
              <a:rPr lang="en-US" sz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276" name="Shape 276"/>
          <p:cNvSpPr/>
          <p:nvPr/>
        </p:nvSpPr>
        <p:spPr>
          <a:xfrm>
            <a:off x="5080400" y="4868650"/>
            <a:ext cx="1936800" cy="341100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sz="1300" i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  <a:r>
              <a:rPr lang="en-US" sz="1200" i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ire thrusters </a:t>
            </a:r>
          </a:p>
        </p:txBody>
      </p:sp>
      <p:sp>
        <p:nvSpPr>
          <p:cNvPr id="277" name="Shape 277"/>
          <p:cNvSpPr/>
          <p:nvPr/>
        </p:nvSpPr>
        <p:spPr>
          <a:xfrm>
            <a:off x="5126475" y="5380900"/>
            <a:ext cx="1890600" cy="746099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sz="1200" i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Update Position using Clohessy-Wiltshire Equations</a:t>
            </a:r>
          </a:p>
        </p:txBody>
      </p:sp>
      <p:sp>
        <p:nvSpPr>
          <p:cNvPr id="278" name="Shape 278"/>
          <p:cNvSpPr/>
          <p:nvPr/>
        </p:nvSpPr>
        <p:spPr>
          <a:xfrm>
            <a:off x="1892325" y="3935200"/>
            <a:ext cx="1890600" cy="533399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300" i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Determine Estimated Position</a:t>
            </a:r>
          </a:p>
        </p:txBody>
      </p:sp>
      <p:cxnSp>
        <p:nvCxnSpPr>
          <p:cNvPr id="279" name="Shape 279"/>
          <p:cNvCxnSpPr/>
          <p:nvPr/>
        </p:nvCxnSpPr>
        <p:spPr>
          <a:xfrm rot="-5400000" flipH="1">
            <a:off x="871275" y="3180850"/>
            <a:ext cx="1624800" cy="417300"/>
          </a:xfrm>
          <a:prstGeom prst="bentConnector2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0" name="Shape 280"/>
          <p:cNvCxnSpPr>
            <a:endCxn id="271" idx="1"/>
          </p:cNvCxnSpPr>
          <p:nvPr/>
        </p:nvCxnSpPr>
        <p:spPr>
          <a:xfrm rot="-5400000" flipH="1">
            <a:off x="1344075" y="2750399"/>
            <a:ext cx="687600" cy="408900"/>
          </a:xfrm>
          <a:prstGeom prst="bentConnector2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1" name="Shape 281"/>
          <p:cNvCxnSpPr>
            <a:endCxn id="274" idx="1"/>
          </p:cNvCxnSpPr>
          <p:nvPr/>
        </p:nvCxnSpPr>
        <p:spPr>
          <a:xfrm rot="-5400000" flipH="1">
            <a:off x="4445750" y="2836300"/>
            <a:ext cx="876900" cy="392400"/>
          </a:xfrm>
          <a:prstGeom prst="bentConnector2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2" name="Shape 282"/>
          <p:cNvCxnSpPr/>
          <p:nvPr/>
        </p:nvCxnSpPr>
        <p:spPr>
          <a:xfrm rot="-5400000" flipH="1">
            <a:off x="4370900" y="3806724"/>
            <a:ext cx="1001399" cy="367200"/>
          </a:xfrm>
          <a:prstGeom prst="bentConnector3">
            <a:avLst>
              <a:gd name="adj1" fmla="val 99338"/>
            </a:avLst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3" name="Shape 283"/>
          <p:cNvCxnSpPr/>
          <p:nvPr/>
        </p:nvCxnSpPr>
        <p:spPr>
          <a:xfrm rot="-5400000" flipH="1">
            <a:off x="4606850" y="4592387"/>
            <a:ext cx="529499" cy="350100"/>
          </a:xfrm>
          <a:prstGeom prst="bentConnector3">
            <a:avLst>
              <a:gd name="adj1" fmla="val 99011"/>
            </a:avLst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4" name="Shape 284"/>
          <p:cNvCxnSpPr/>
          <p:nvPr/>
        </p:nvCxnSpPr>
        <p:spPr>
          <a:xfrm rot="-5400000" flipH="1">
            <a:off x="4529150" y="5213524"/>
            <a:ext cx="710099" cy="370799"/>
          </a:xfrm>
          <a:prstGeom prst="bentConnector3">
            <a:avLst>
              <a:gd name="adj1" fmla="val 101475"/>
            </a:avLst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" name="Shape 435"/>
          <p:cNvSpPr txBox="1"/>
          <p:nvPr/>
        </p:nvSpPr>
        <p:spPr>
          <a:xfrm>
            <a:off x="8038011" y="46432"/>
            <a:ext cx="1102689" cy="338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EFEFE"/>
              </a:buClr>
              <a:buSzPct val="25000"/>
              <a:buFont typeface="Calibri"/>
              <a:buNone/>
            </a:pPr>
            <a:r>
              <a:rPr lang="en-US" sz="1600" b="1" i="0" u="none" strike="noStrike" cap="none" baseline="0" dirty="0" smtClean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MAE - 252</a:t>
            </a:r>
            <a:endParaRPr lang="en-US" sz="1600" b="1" i="0" u="none" strike="noStrike" cap="none" baseline="0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Shape 450"/>
          <p:cNvSpPr txBox="1"/>
          <p:nvPr/>
        </p:nvSpPr>
        <p:spPr>
          <a:xfrm>
            <a:off x="8686800" y="6628207"/>
            <a:ext cx="533399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7E0AC6B8-6E00-4034-A78D-02AD1E3ECFCD}" type="slidenum">
              <a:rPr lang="en-US" sz="1000" b="1" i="0" u="none" strike="noStrike" cap="none" baseline="0" smtClean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000" b="1" i="0" u="none" strike="noStrike" cap="none" baseline="0" dirty="0">
              <a:solidFill>
                <a:srgbClr val="25252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Shape 155"/>
          <p:cNvSpPr txBox="1"/>
          <p:nvPr/>
        </p:nvSpPr>
        <p:spPr>
          <a:xfrm>
            <a:off x="7171510" y="6620691"/>
            <a:ext cx="1524000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000" b="1" i="0" u="none" strike="noStrike" cap="none" baseline="0" dirty="0" smtClean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March 9, </a:t>
            </a:r>
            <a:r>
              <a:rPr lang="en-US" sz="1000" b="1" i="0" u="none" strike="noStrike" cap="none" baseline="0" dirty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2015</a:t>
            </a:r>
          </a:p>
        </p:txBody>
      </p:sp>
      <p:sp>
        <p:nvSpPr>
          <p:cNvPr id="23" name="Shape 224"/>
          <p:cNvSpPr txBox="1"/>
          <p:nvPr/>
        </p:nvSpPr>
        <p:spPr>
          <a:xfrm>
            <a:off x="0" y="6629400"/>
            <a:ext cx="7162801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000" i="0" u="none" strike="noStrike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University of California, Davis – Department of Mechanical &amp; Aerospace Engineering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/>
        </p:nvSpPr>
        <p:spPr>
          <a:xfrm>
            <a:off x="152400" y="1066800"/>
            <a:ext cx="8801100" cy="369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 i="0" u="none" strike="noStrike" baseline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Shape 293"/>
          <p:cNvSpPr txBox="1"/>
          <p:nvPr/>
        </p:nvSpPr>
        <p:spPr>
          <a:xfrm>
            <a:off x="0" y="6629400"/>
            <a:ext cx="7162799" cy="246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52525"/>
              </a:buClr>
              <a:buSzPct val="25000"/>
              <a:buFont typeface="Calibri"/>
              <a:buNone/>
            </a:pPr>
            <a:r>
              <a:rPr lang="en-US" sz="1000" i="0" u="none" strike="noStrike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University of California, Davis – Department of Mechanical &amp; Aerospace Engineering</a:t>
            </a:r>
          </a:p>
        </p:txBody>
      </p:sp>
      <p:sp>
        <p:nvSpPr>
          <p:cNvPr id="295" name="Shape 295"/>
          <p:cNvSpPr txBox="1"/>
          <p:nvPr/>
        </p:nvSpPr>
        <p:spPr>
          <a:xfrm>
            <a:off x="152400" y="533400"/>
            <a:ext cx="8801100" cy="5333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8B8B8B"/>
              </a:buClr>
              <a:buSzPct val="25000"/>
              <a:buFont typeface="Calibri"/>
              <a:buNone/>
            </a:pPr>
            <a:r>
              <a:rPr lang="en-US" sz="3250" i="0" u="none" strike="noStrike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Feature detection algorithm</a:t>
            </a:r>
          </a:p>
        </p:txBody>
      </p:sp>
      <p:sp>
        <p:nvSpPr>
          <p:cNvPr id="9" name="Shape 435"/>
          <p:cNvSpPr txBox="1"/>
          <p:nvPr/>
        </p:nvSpPr>
        <p:spPr>
          <a:xfrm>
            <a:off x="8038011" y="46432"/>
            <a:ext cx="1102689" cy="338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EFEFE"/>
              </a:buClr>
              <a:buSzPct val="25000"/>
              <a:buFont typeface="Calibri"/>
              <a:buNone/>
            </a:pPr>
            <a:r>
              <a:rPr lang="en-US" sz="1600" b="1" i="0" u="none" strike="noStrike" cap="none" baseline="0" dirty="0" smtClean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MAE - 252</a:t>
            </a:r>
            <a:endParaRPr lang="en-US" sz="1600" b="1" i="0" u="none" strike="noStrike" cap="none" baseline="0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450"/>
          <p:cNvSpPr txBox="1"/>
          <p:nvPr/>
        </p:nvSpPr>
        <p:spPr>
          <a:xfrm>
            <a:off x="8686800" y="6628207"/>
            <a:ext cx="533399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7E0AC6B8-6E00-4034-A78D-02AD1E3ECFCD}" type="slidenum">
              <a:rPr lang="en-US" sz="1000" b="1" i="0" u="none" strike="noStrike" cap="none" baseline="0" smtClean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000" b="1" i="0" u="none" strike="noStrike" cap="none" baseline="0" dirty="0">
              <a:solidFill>
                <a:srgbClr val="25252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55"/>
          <p:cNvSpPr txBox="1"/>
          <p:nvPr/>
        </p:nvSpPr>
        <p:spPr>
          <a:xfrm>
            <a:off x="7171510" y="6620691"/>
            <a:ext cx="1524000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000" b="1" i="0" u="none" strike="noStrike" cap="none" baseline="0" dirty="0" smtClean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March 9, </a:t>
            </a:r>
            <a:r>
              <a:rPr lang="en-US" sz="1000" b="1" i="0" u="none" strike="noStrike" cap="none" baseline="0" dirty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2015</a:t>
            </a:r>
          </a:p>
        </p:txBody>
      </p:sp>
      <p:sp>
        <p:nvSpPr>
          <p:cNvPr id="12" name="Shape 240"/>
          <p:cNvSpPr txBox="1"/>
          <p:nvPr/>
        </p:nvSpPr>
        <p:spPr>
          <a:xfrm>
            <a:off x="3048000" y="2080492"/>
            <a:ext cx="3262183" cy="384707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t" anchorCtr="0">
            <a:noAutofit/>
          </a:bodyPr>
          <a:lstStyle/>
          <a:p>
            <a:pPr marL="431800" lvl="0" indent="-457200">
              <a:lnSpc>
                <a:spcPct val="150000"/>
              </a:lnSpc>
              <a:buClr>
                <a:srgbClr val="7F7F7F"/>
              </a:buClr>
              <a:buSzPct val="100000"/>
              <a:buFont typeface="+mj-lt"/>
              <a:buAutoNum type="arabicPeriod"/>
            </a:pPr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Take 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two pictures:</a:t>
            </a:r>
          </a:p>
          <a:p>
            <a:pPr marL="774700" lvl="1" indent="-342900">
              <a:lnSpc>
                <a:spcPct val="150000"/>
              </a:lnSpc>
              <a:buClr>
                <a:srgbClr val="7F7F7F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one with lights on</a:t>
            </a:r>
          </a:p>
          <a:p>
            <a:pPr marL="774700" lvl="1" indent="-342900">
              <a:lnSpc>
                <a:spcPct val="150000"/>
              </a:lnSpc>
              <a:buClr>
                <a:srgbClr val="7F7F7F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one with lights </a:t>
            </a:r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off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431800" lvl="0" indent="-457200">
              <a:lnSpc>
                <a:spcPct val="150000"/>
              </a:lnSpc>
              <a:buClr>
                <a:srgbClr val="7F7F7F"/>
              </a:buClr>
              <a:buSzPct val="100000"/>
              <a:buFont typeface="+mj-lt"/>
              <a:buAutoNum type="arabicPeriod"/>
            </a:pPr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Subtract 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the two </a:t>
            </a:r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images</a:t>
            </a:r>
          </a:p>
          <a:p>
            <a:pPr marL="431800" lvl="0" indent="-457200">
              <a:lnSpc>
                <a:spcPct val="150000"/>
              </a:lnSpc>
              <a:buClr>
                <a:srgbClr val="7F7F7F"/>
              </a:buClr>
              <a:buSzPct val="100000"/>
              <a:buFont typeface="+mj-lt"/>
              <a:buAutoNum type="arabicPeriod"/>
            </a:pPr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Filter 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resultant </a:t>
            </a:r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image</a:t>
            </a:r>
            <a:endParaRPr 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431800" lvl="0" indent="-457200">
              <a:lnSpc>
                <a:spcPct val="150000"/>
              </a:lnSpc>
              <a:buClr>
                <a:srgbClr val="7F7F7F"/>
              </a:buClr>
              <a:buSzPct val="100000"/>
              <a:buFont typeface="+mj-lt"/>
              <a:buAutoNum type="arabicPeriod"/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Find </a:t>
            </a:r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contours</a:t>
            </a:r>
            <a:endParaRPr 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431800" lvl="0" indent="-457200">
              <a:lnSpc>
                <a:spcPct val="150000"/>
              </a:lnSpc>
              <a:buClr>
                <a:srgbClr val="7F7F7F"/>
              </a:buClr>
              <a:buSzPct val="100000"/>
              <a:buFont typeface="+mj-lt"/>
              <a:buAutoNum type="arabicPeriod"/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Sort contours</a:t>
            </a:r>
          </a:p>
          <a:p>
            <a:pPr marL="342900" lvl="0" indent="-368300">
              <a:lnSpc>
                <a:spcPct val="150000"/>
              </a:lnSpc>
              <a:buClr>
                <a:srgbClr val="7F7F7F"/>
              </a:buClr>
              <a:buSzPct val="100000"/>
              <a:buFont typeface="Noto Symbol"/>
              <a:buChar char="▪"/>
            </a:pPr>
            <a:endParaRPr 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68300">
              <a:lnSpc>
                <a:spcPct val="150000"/>
              </a:lnSpc>
              <a:buClr>
                <a:srgbClr val="7F7F7F"/>
              </a:buClr>
              <a:buSzPct val="100000"/>
              <a:buFont typeface="Noto Symbol"/>
              <a:buChar char="▪"/>
            </a:pPr>
            <a:endParaRPr 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237"/>
          <p:cNvSpPr/>
          <p:nvPr/>
        </p:nvSpPr>
        <p:spPr>
          <a:xfrm>
            <a:off x="152400" y="1042432"/>
            <a:ext cx="8801100" cy="369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We take a picture and use the values of the pixels to add in clever ways.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/>
        </p:nvSpPr>
        <p:spPr>
          <a:xfrm>
            <a:off x="152400" y="1066800"/>
            <a:ext cx="8801100" cy="369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228600" y="1436132"/>
            <a:ext cx="8645100" cy="5040898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Noto Symbo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7F7F7F"/>
              </a:buClr>
              <a:buFont typeface="Noto Symbol"/>
              <a:buNone/>
            </a:pPr>
            <a:endParaRPr sz="1600" b="0" i="0" u="none" strike="noStrike" cap="none" baseline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7F7F7F"/>
              </a:buClr>
              <a:buFont typeface="Noto Symbol"/>
              <a:buNone/>
            </a:pPr>
            <a:endParaRPr sz="1600" b="0" i="0" u="none" strike="noStrike" cap="none" baseline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1520"/>
              </a:spcBef>
              <a:spcAft>
                <a:spcPts val="600"/>
              </a:spcAft>
              <a:buClr>
                <a:srgbClr val="7F7F7F"/>
              </a:buClr>
              <a:buFont typeface="Noto Symbol"/>
              <a:buNone/>
            </a:pPr>
            <a:endParaRPr sz="1600" b="0" i="0" u="none" strike="noStrike" cap="none" baseline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" name="Shape 3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30728"/>
            <a:ext cx="9144000" cy="499654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435"/>
          <p:cNvSpPr txBox="1"/>
          <p:nvPr/>
        </p:nvSpPr>
        <p:spPr>
          <a:xfrm>
            <a:off x="8038011" y="46432"/>
            <a:ext cx="1102689" cy="338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EFEFE"/>
              </a:buClr>
              <a:buSzPct val="25000"/>
              <a:buFont typeface="Calibri"/>
              <a:buNone/>
            </a:pPr>
            <a:r>
              <a:rPr lang="en-US" sz="1600" b="1" i="0" u="none" strike="noStrike" cap="none" baseline="0" dirty="0" smtClean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MAE - 252</a:t>
            </a:r>
            <a:endParaRPr lang="en-US" sz="1600" b="1" i="0" u="none" strike="noStrike" cap="none" baseline="0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450"/>
          <p:cNvSpPr txBox="1"/>
          <p:nvPr/>
        </p:nvSpPr>
        <p:spPr>
          <a:xfrm>
            <a:off x="8686800" y="6628207"/>
            <a:ext cx="533399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7E0AC6B8-6E00-4034-A78D-02AD1E3ECFCD}" type="slidenum">
              <a:rPr lang="en-US" sz="1000" b="1" i="0" u="none" strike="noStrike" cap="none" baseline="0" smtClean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000" b="1" i="0" u="none" strike="noStrike" cap="none" baseline="0" dirty="0">
              <a:solidFill>
                <a:srgbClr val="25252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55"/>
          <p:cNvSpPr txBox="1"/>
          <p:nvPr/>
        </p:nvSpPr>
        <p:spPr>
          <a:xfrm>
            <a:off x="7171510" y="6620691"/>
            <a:ext cx="1524000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000" b="1" i="0" u="none" strike="noStrike" cap="none" baseline="0" dirty="0" smtClean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March 9, </a:t>
            </a:r>
            <a:r>
              <a:rPr lang="en-US" sz="1000" b="1" i="0" u="none" strike="noStrike" cap="none" baseline="0" dirty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2015</a:t>
            </a:r>
          </a:p>
        </p:txBody>
      </p:sp>
      <p:sp>
        <p:nvSpPr>
          <p:cNvPr id="12" name="Shape 224"/>
          <p:cNvSpPr txBox="1"/>
          <p:nvPr/>
        </p:nvSpPr>
        <p:spPr>
          <a:xfrm>
            <a:off x="0" y="6629400"/>
            <a:ext cx="7162801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000" i="0" u="none" strike="noStrike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University of California, Davis – Department of Mechanical &amp; Aerospace Engineering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152400" y="1066800"/>
            <a:ext cx="8801100" cy="369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228600" y="1436132"/>
            <a:ext cx="8645100" cy="5040898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Noto Symbo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7F7F7F"/>
              </a:buClr>
              <a:buFont typeface="Noto Symbol"/>
              <a:buNone/>
            </a:pPr>
            <a:endParaRPr sz="1600" b="0" i="0" u="none" strike="noStrike" cap="none" baseline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7F7F7F"/>
              </a:buClr>
              <a:buFont typeface="Noto Symbol"/>
              <a:buNone/>
            </a:pPr>
            <a:endParaRPr sz="1600" b="0" i="0" u="none" strike="noStrike" cap="none" baseline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1520"/>
              </a:spcBef>
              <a:spcAft>
                <a:spcPts val="600"/>
              </a:spcAft>
              <a:buClr>
                <a:srgbClr val="7F7F7F"/>
              </a:buClr>
              <a:buFont typeface="Noto Symbol"/>
              <a:buNone/>
            </a:pPr>
            <a:endParaRPr sz="1600" b="0" i="0" u="none" strike="noStrike" cap="none" baseline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9" name="Shape 3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30728"/>
            <a:ext cx="9144000" cy="499654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435"/>
          <p:cNvSpPr txBox="1"/>
          <p:nvPr/>
        </p:nvSpPr>
        <p:spPr>
          <a:xfrm>
            <a:off x="8038011" y="46432"/>
            <a:ext cx="1102689" cy="338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EFEFE"/>
              </a:buClr>
              <a:buSzPct val="25000"/>
              <a:buFont typeface="Calibri"/>
              <a:buNone/>
            </a:pPr>
            <a:r>
              <a:rPr lang="en-US" sz="1600" b="1" i="0" u="none" strike="noStrike" cap="none" baseline="0" dirty="0" smtClean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MAE - 252</a:t>
            </a:r>
            <a:endParaRPr lang="en-US" sz="1600" b="1" i="0" u="none" strike="noStrike" cap="none" baseline="0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450"/>
          <p:cNvSpPr txBox="1"/>
          <p:nvPr/>
        </p:nvSpPr>
        <p:spPr>
          <a:xfrm>
            <a:off x="8686800" y="6628207"/>
            <a:ext cx="533399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7E0AC6B8-6E00-4034-A78D-02AD1E3ECFCD}" type="slidenum">
              <a:rPr lang="en-US" sz="1000" b="1" i="0" u="none" strike="noStrike" cap="none" baseline="0" smtClean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000" b="1" i="0" u="none" strike="noStrike" cap="none" baseline="0" dirty="0">
              <a:solidFill>
                <a:srgbClr val="25252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55"/>
          <p:cNvSpPr txBox="1"/>
          <p:nvPr/>
        </p:nvSpPr>
        <p:spPr>
          <a:xfrm>
            <a:off x="7171510" y="6620691"/>
            <a:ext cx="1524000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000" b="1" i="0" u="none" strike="noStrike" cap="none" baseline="0" dirty="0" smtClean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March 9, </a:t>
            </a:r>
            <a:r>
              <a:rPr lang="en-US" sz="1000" b="1" i="0" u="none" strike="noStrike" cap="none" baseline="0" dirty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2015</a:t>
            </a:r>
          </a:p>
        </p:txBody>
      </p:sp>
      <p:sp>
        <p:nvSpPr>
          <p:cNvPr id="12" name="Shape 224"/>
          <p:cNvSpPr txBox="1"/>
          <p:nvPr/>
        </p:nvSpPr>
        <p:spPr>
          <a:xfrm>
            <a:off x="0" y="6629400"/>
            <a:ext cx="7162801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000" i="0" u="none" strike="noStrike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University of California, Davis – Department of Mechanical &amp; Aerospace Engineering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/>
        </p:nvSpPr>
        <p:spPr>
          <a:xfrm>
            <a:off x="152400" y="1066800"/>
            <a:ext cx="8801100" cy="369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228600" y="1436132"/>
            <a:ext cx="8645100" cy="5040898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Noto Symbo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7F7F7F"/>
              </a:buClr>
              <a:buFont typeface="Noto Symbol"/>
              <a:buNone/>
            </a:pPr>
            <a:endParaRPr sz="1600" b="0" i="0" u="none" strike="noStrike" cap="none" baseline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7F7F7F"/>
              </a:buClr>
              <a:buFont typeface="Noto Symbol"/>
              <a:buNone/>
            </a:pPr>
            <a:endParaRPr sz="1600" b="0" i="0" u="none" strike="noStrike" cap="none" baseline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1520"/>
              </a:spcBef>
              <a:spcAft>
                <a:spcPts val="600"/>
              </a:spcAft>
              <a:buClr>
                <a:srgbClr val="7F7F7F"/>
              </a:buClr>
              <a:buFont typeface="Noto Symbol"/>
              <a:buNone/>
            </a:pPr>
            <a:endParaRPr sz="1600" b="0" i="0" u="none" strike="noStrike" cap="none" baseline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1" name="Shape 3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30728"/>
            <a:ext cx="9144000" cy="499654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435"/>
          <p:cNvSpPr txBox="1"/>
          <p:nvPr/>
        </p:nvSpPr>
        <p:spPr>
          <a:xfrm>
            <a:off x="8038011" y="46432"/>
            <a:ext cx="1102689" cy="338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EFEFE"/>
              </a:buClr>
              <a:buSzPct val="25000"/>
              <a:buFont typeface="Calibri"/>
              <a:buNone/>
            </a:pPr>
            <a:r>
              <a:rPr lang="en-US" sz="1600" b="1" i="0" u="none" strike="noStrike" cap="none" baseline="0" dirty="0" smtClean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MAE - 252</a:t>
            </a:r>
            <a:endParaRPr lang="en-US" sz="1600" b="1" i="0" u="none" strike="noStrike" cap="none" baseline="0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450"/>
          <p:cNvSpPr txBox="1"/>
          <p:nvPr/>
        </p:nvSpPr>
        <p:spPr>
          <a:xfrm>
            <a:off x="8686800" y="6628207"/>
            <a:ext cx="533399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7E0AC6B8-6E00-4034-A78D-02AD1E3ECFCD}" type="slidenum">
              <a:rPr lang="en-US" sz="1000" b="1" i="0" u="none" strike="noStrike" cap="none" baseline="0" smtClean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000" b="1" i="0" u="none" strike="noStrike" cap="none" baseline="0" dirty="0">
              <a:solidFill>
                <a:srgbClr val="25252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55"/>
          <p:cNvSpPr txBox="1"/>
          <p:nvPr/>
        </p:nvSpPr>
        <p:spPr>
          <a:xfrm>
            <a:off x="7171510" y="6620691"/>
            <a:ext cx="1524000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000" b="1" i="0" u="none" strike="noStrike" cap="none" baseline="0" dirty="0" smtClean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March 9, </a:t>
            </a:r>
            <a:r>
              <a:rPr lang="en-US" sz="1000" b="1" i="0" u="none" strike="noStrike" cap="none" baseline="0" dirty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2015</a:t>
            </a:r>
          </a:p>
        </p:txBody>
      </p:sp>
      <p:sp>
        <p:nvSpPr>
          <p:cNvPr id="12" name="Shape 224"/>
          <p:cNvSpPr txBox="1"/>
          <p:nvPr/>
        </p:nvSpPr>
        <p:spPr>
          <a:xfrm>
            <a:off x="0" y="6629400"/>
            <a:ext cx="7162801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000" i="0" u="none" strike="noStrike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University of California, Davis – Department of Mechanical &amp; Aerospace Engineering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/>
        </p:nvSpPr>
        <p:spPr>
          <a:xfrm>
            <a:off x="152400" y="1066800"/>
            <a:ext cx="8801100" cy="369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228600" y="1436132"/>
            <a:ext cx="8645100" cy="5040898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Noto Symbo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7F7F7F"/>
              </a:buClr>
              <a:buFont typeface="Noto Symbol"/>
              <a:buNone/>
            </a:pPr>
            <a:endParaRPr sz="1600" b="0" i="0" u="none" strike="noStrike" cap="none" baseline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7F7F7F"/>
              </a:buClr>
              <a:buFont typeface="Noto Symbol"/>
              <a:buNone/>
            </a:pPr>
            <a:endParaRPr sz="1600" b="0" i="0" u="none" strike="noStrike" cap="none" baseline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1520"/>
              </a:spcBef>
              <a:spcAft>
                <a:spcPts val="600"/>
              </a:spcAft>
              <a:buClr>
                <a:srgbClr val="7F7F7F"/>
              </a:buClr>
              <a:buFont typeface="Noto Symbol"/>
              <a:buNone/>
            </a:pPr>
            <a:endParaRPr sz="1600" b="0" i="0" u="none" strike="noStrike" cap="none" baseline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3" name="Shape 3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30728"/>
            <a:ext cx="9144000" cy="499654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435"/>
          <p:cNvSpPr txBox="1"/>
          <p:nvPr/>
        </p:nvSpPr>
        <p:spPr>
          <a:xfrm>
            <a:off x="8038011" y="46432"/>
            <a:ext cx="1102689" cy="338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EFEFE"/>
              </a:buClr>
              <a:buSzPct val="25000"/>
              <a:buFont typeface="Calibri"/>
              <a:buNone/>
            </a:pPr>
            <a:r>
              <a:rPr lang="en-US" sz="1600" b="1" i="0" u="none" strike="noStrike" cap="none" baseline="0" dirty="0" smtClean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MAE - 252</a:t>
            </a:r>
            <a:endParaRPr lang="en-US" sz="1600" b="1" i="0" u="none" strike="noStrike" cap="none" baseline="0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450"/>
          <p:cNvSpPr txBox="1"/>
          <p:nvPr/>
        </p:nvSpPr>
        <p:spPr>
          <a:xfrm>
            <a:off x="8686800" y="6628207"/>
            <a:ext cx="533399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7E0AC6B8-6E00-4034-A78D-02AD1E3ECFCD}" type="slidenum">
              <a:rPr lang="en-US" sz="1000" b="1" i="0" u="none" strike="noStrike" cap="none" baseline="0" smtClean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000" b="1" i="0" u="none" strike="noStrike" cap="none" baseline="0" dirty="0">
              <a:solidFill>
                <a:srgbClr val="25252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55"/>
          <p:cNvSpPr txBox="1"/>
          <p:nvPr/>
        </p:nvSpPr>
        <p:spPr>
          <a:xfrm>
            <a:off x="7171510" y="6620691"/>
            <a:ext cx="1524000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000" b="1" i="0" u="none" strike="noStrike" cap="none" baseline="0" dirty="0" smtClean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March 9, </a:t>
            </a:r>
            <a:r>
              <a:rPr lang="en-US" sz="1000" b="1" i="0" u="none" strike="noStrike" cap="none" baseline="0" dirty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2015</a:t>
            </a:r>
          </a:p>
        </p:txBody>
      </p:sp>
      <p:sp>
        <p:nvSpPr>
          <p:cNvPr id="12" name="Shape 224"/>
          <p:cNvSpPr txBox="1"/>
          <p:nvPr/>
        </p:nvSpPr>
        <p:spPr>
          <a:xfrm>
            <a:off x="0" y="6629400"/>
            <a:ext cx="7162801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000" i="0" u="none" strike="noStrike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University of California, Davis – Department of Mechanical &amp; Aerospace Engineering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/>
        </p:nvSpPr>
        <p:spPr>
          <a:xfrm>
            <a:off x="152400" y="1066800"/>
            <a:ext cx="8801100" cy="369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228600" y="1436132"/>
            <a:ext cx="8645100" cy="5040898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Noto Symbo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7F7F7F"/>
              </a:buClr>
              <a:buFont typeface="Noto Symbol"/>
              <a:buNone/>
            </a:pPr>
            <a:endParaRPr sz="1600" b="0" i="0" u="none" strike="noStrike" cap="none" baseline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7F7F7F"/>
              </a:buClr>
              <a:buFont typeface="Noto Symbol"/>
              <a:buNone/>
            </a:pPr>
            <a:endParaRPr sz="1600" b="0" i="0" u="none" strike="noStrike" cap="none" baseline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1520"/>
              </a:spcBef>
              <a:spcAft>
                <a:spcPts val="600"/>
              </a:spcAft>
              <a:buClr>
                <a:srgbClr val="7F7F7F"/>
              </a:buClr>
              <a:buFont typeface="Noto Symbol"/>
              <a:buNone/>
            </a:pPr>
            <a:endParaRPr sz="1600" b="0" i="0" u="none" strike="noStrike" cap="none" baseline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5" name="Shape 3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30728"/>
            <a:ext cx="9144000" cy="499654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435"/>
          <p:cNvSpPr txBox="1"/>
          <p:nvPr/>
        </p:nvSpPr>
        <p:spPr>
          <a:xfrm>
            <a:off x="8038011" y="46432"/>
            <a:ext cx="1102689" cy="338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EFEFE"/>
              </a:buClr>
              <a:buSzPct val="25000"/>
              <a:buFont typeface="Calibri"/>
              <a:buNone/>
            </a:pPr>
            <a:r>
              <a:rPr lang="en-US" sz="1600" b="1" i="0" u="none" strike="noStrike" cap="none" baseline="0" dirty="0" smtClean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MAE - 252</a:t>
            </a:r>
            <a:endParaRPr lang="en-US" sz="1600" b="1" i="0" u="none" strike="noStrike" cap="none" baseline="0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450"/>
          <p:cNvSpPr txBox="1"/>
          <p:nvPr/>
        </p:nvSpPr>
        <p:spPr>
          <a:xfrm>
            <a:off x="8686800" y="6628207"/>
            <a:ext cx="533399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7E0AC6B8-6E00-4034-A78D-02AD1E3ECFCD}" type="slidenum">
              <a:rPr lang="en-US" sz="1000" b="1" i="0" u="none" strike="noStrike" cap="none" baseline="0" smtClean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000" b="1" i="0" u="none" strike="noStrike" cap="none" baseline="0" dirty="0">
              <a:solidFill>
                <a:srgbClr val="25252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55"/>
          <p:cNvSpPr txBox="1"/>
          <p:nvPr/>
        </p:nvSpPr>
        <p:spPr>
          <a:xfrm>
            <a:off x="7171510" y="6620691"/>
            <a:ext cx="1524000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000" b="1" i="0" u="none" strike="noStrike" cap="none" baseline="0" dirty="0" smtClean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March 9, </a:t>
            </a:r>
            <a:r>
              <a:rPr lang="en-US" sz="1000" b="1" i="0" u="none" strike="noStrike" cap="none" baseline="0" dirty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2015</a:t>
            </a:r>
          </a:p>
        </p:txBody>
      </p:sp>
      <p:sp>
        <p:nvSpPr>
          <p:cNvPr id="12" name="Shape 224"/>
          <p:cNvSpPr txBox="1"/>
          <p:nvPr/>
        </p:nvSpPr>
        <p:spPr>
          <a:xfrm>
            <a:off x="0" y="6629400"/>
            <a:ext cx="7162801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000" i="0" u="none" strike="noStrike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University of California, Davis – Department of Mechanical &amp; Aerospace Engineering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/>
        </p:nvSpPr>
        <p:spPr>
          <a:xfrm>
            <a:off x="152400" y="1066800"/>
            <a:ext cx="8801100" cy="369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228600" y="1436132"/>
            <a:ext cx="8645100" cy="5040898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Noto Symbo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7F7F7F"/>
              </a:buClr>
              <a:buFont typeface="Noto Symbol"/>
              <a:buNone/>
            </a:pPr>
            <a:endParaRPr sz="1600" b="0" i="0" u="none" strike="noStrike" cap="none" baseline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7F7F7F"/>
              </a:buClr>
              <a:buFont typeface="Noto Symbol"/>
              <a:buNone/>
            </a:pPr>
            <a:endParaRPr sz="1600" b="0" i="0" u="none" strike="noStrike" cap="none" baseline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1520"/>
              </a:spcBef>
              <a:spcAft>
                <a:spcPts val="600"/>
              </a:spcAft>
              <a:buClr>
                <a:srgbClr val="7F7F7F"/>
              </a:buClr>
              <a:buFont typeface="Noto Symbol"/>
              <a:buNone/>
            </a:pPr>
            <a:endParaRPr sz="1600" b="0" i="0" u="none" strike="noStrike" cap="none" baseline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7" name="Shape 3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30728"/>
            <a:ext cx="9144000" cy="499654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435"/>
          <p:cNvSpPr txBox="1"/>
          <p:nvPr/>
        </p:nvSpPr>
        <p:spPr>
          <a:xfrm>
            <a:off x="8038011" y="46432"/>
            <a:ext cx="1102689" cy="338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EFEFE"/>
              </a:buClr>
              <a:buSzPct val="25000"/>
              <a:buFont typeface="Calibri"/>
              <a:buNone/>
            </a:pPr>
            <a:r>
              <a:rPr lang="en-US" sz="1600" b="1" i="0" u="none" strike="noStrike" cap="none" baseline="0" dirty="0" smtClean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MAE - 252</a:t>
            </a:r>
            <a:endParaRPr lang="en-US" sz="1600" b="1" i="0" u="none" strike="noStrike" cap="none" baseline="0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450"/>
          <p:cNvSpPr txBox="1"/>
          <p:nvPr/>
        </p:nvSpPr>
        <p:spPr>
          <a:xfrm>
            <a:off x="8686800" y="6628207"/>
            <a:ext cx="533399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7E0AC6B8-6E00-4034-A78D-02AD1E3ECFCD}" type="slidenum">
              <a:rPr lang="en-US" sz="1000" b="1" i="0" u="none" strike="noStrike" cap="none" baseline="0" smtClean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000" b="1" i="0" u="none" strike="noStrike" cap="none" baseline="0" dirty="0">
              <a:solidFill>
                <a:srgbClr val="25252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55"/>
          <p:cNvSpPr txBox="1"/>
          <p:nvPr/>
        </p:nvSpPr>
        <p:spPr>
          <a:xfrm>
            <a:off x="7171510" y="6620691"/>
            <a:ext cx="1524000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000" b="1" i="0" u="none" strike="noStrike" cap="none" baseline="0" dirty="0" smtClean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March 9, </a:t>
            </a:r>
            <a:r>
              <a:rPr lang="en-US" sz="1000" b="1" i="0" u="none" strike="noStrike" cap="none" baseline="0" dirty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2015</a:t>
            </a:r>
          </a:p>
        </p:txBody>
      </p:sp>
      <p:sp>
        <p:nvSpPr>
          <p:cNvPr id="12" name="Shape 224"/>
          <p:cNvSpPr txBox="1"/>
          <p:nvPr/>
        </p:nvSpPr>
        <p:spPr>
          <a:xfrm>
            <a:off x="0" y="6629400"/>
            <a:ext cx="7162801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000" i="0" u="none" strike="noStrike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University of California, Davis – Department of Mechanical &amp; Aerospace Engineering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/>
        </p:nvSpPr>
        <p:spPr>
          <a:xfrm>
            <a:off x="152400" y="1066800"/>
            <a:ext cx="8801100" cy="369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 i="0" u="none" strike="noStrike" baseline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Shape 377"/>
          <p:cNvSpPr txBox="1"/>
          <p:nvPr/>
        </p:nvSpPr>
        <p:spPr>
          <a:xfrm>
            <a:off x="0" y="6629400"/>
            <a:ext cx="7162799" cy="246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52525"/>
              </a:buClr>
              <a:buSzPct val="25000"/>
              <a:buFont typeface="Calibri"/>
              <a:buNone/>
            </a:pPr>
            <a:r>
              <a:rPr lang="en-US" sz="1000" i="0" u="none" strike="noStrike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University of California, Davis – Department of Mechanical &amp; Aerospace Engineering</a:t>
            </a:r>
          </a:p>
        </p:txBody>
      </p:sp>
      <p:sp>
        <p:nvSpPr>
          <p:cNvPr id="378" name="Shape 378"/>
          <p:cNvSpPr txBox="1"/>
          <p:nvPr/>
        </p:nvSpPr>
        <p:spPr>
          <a:xfrm>
            <a:off x="152400" y="533400"/>
            <a:ext cx="8801100" cy="5333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8B8B8B"/>
              </a:buClr>
              <a:buSzPct val="25000"/>
              <a:buFont typeface="Calibri"/>
              <a:buNone/>
            </a:pPr>
            <a:r>
              <a:rPr lang="en-US" sz="325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Perfect ‘Laser’ Results (N=100)</a:t>
            </a:r>
          </a:p>
        </p:txBody>
      </p:sp>
      <p:graphicFrame>
        <p:nvGraphicFramePr>
          <p:cNvPr id="380" name="Shape 380"/>
          <p:cNvGraphicFramePr/>
          <p:nvPr>
            <p:extLst>
              <p:ext uri="{D42A27DB-BD31-4B8C-83A1-F6EECF244321}">
                <p14:modId xmlns:p14="http://schemas.microsoft.com/office/powerpoint/2010/main" val="1923518022"/>
              </p:ext>
            </p:extLst>
          </p:nvPr>
        </p:nvGraphicFramePr>
        <p:xfrm>
          <a:off x="351200" y="1765350"/>
          <a:ext cx="7974000" cy="3327300"/>
        </p:xfrm>
        <a:graphic>
          <a:graphicData uri="http://schemas.openxmlformats.org/drawingml/2006/table">
            <a:tbl>
              <a:tblPr>
                <a:noFill/>
                <a:tableStyleId>{2540541D-7631-42D3-B7B9-D0FAB00D0406}</a:tableStyleId>
              </a:tblPr>
              <a:tblGrid>
                <a:gridCol w="769400"/>
                <a:gridCol w="680825"/>
                <a:gridCol w="660675"/>
                <a:gridCol w="1274050"/>
                <a:gridCol w="1635700"/>
                <a:gridCol w="1317650"/>
                <a:gridCol w="1635700"/>
              </a:tblGrid>
              <a:tr h="453725"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Deliberative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Reactive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28575" marR="28575" marT="19050" marB="19050" anchor="b"/>
                </a:tc>
              </a:tr>
              <a:tr h="378100"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x (cm)</a:t>
                      </a:r>
                    </a:p>
                  </a:txBody>
                  <a:tcPr marL="28575" marR="28575" marT="19050" marB="19050" anchor="b">
                    <a:lnB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y(cm)</a:t>
                      </a:r>
                    </a:p>
                  </a:txBody>
                  <a:tcPr marL="28575" marR="28575" marT="19050" marB="19050" anchor="b">
                    <a:lnB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z(cm)</a:t>
                      </a:r>
                    </a:p>
                  </a:txBody>
                  <a:tcPr marL="28575" marR="28575" marT="19050" marB="19050" anchor="b"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Time (s)</a:t>
                      </a:r>
                    </a:p>
                  </a:txBody>
                  <a:tcPr marL="28575" marR="28575" marT="19050" marB="19050" anchor="b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Fuel (cm/s)</a:t>
                      </a:r>
                    </a:p>
                  </a:txBody>
                  <a:tcPr marL="28575" marR="28575" marT="19050" marB="19050" anchor="b"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Time (s)</a:t>
                      </a:r>
                    </a:p>
                  </a:txBody>
                  <a:tcPr marL="28575" marR="28575" marT="19050" marB="19050" anchor="b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Fuel (cm/s)</a:t>
                      </a:r>
                    </a:p>
                  </a:txBody>
                  <a:tcPr marL="28575" marR="28575" marT="19050" marB="19050" anchor="b">
                    <a:lnB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100"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100</a:t>
                      </a:r>
                    </a:p>
                  </a:txBody>
                  <a:tcPr marL="28575" marR="28575" marT="19050" marB="19050" anchor="b">
                    <a:lnT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0</a:t>
                      </a:r>
                    </a:p>
                  </a:txBody>
                  <a:tcPr marL="28575" marR="28575" marT="19050" marB="19050" anchor="b">
                    <a:lnT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0</a:t>
                      </a:r>
                    </a:p>
                  </a:txBody>
                  <a:tcPr marL="28575" marR="28575" marT="19050" marB="19050" anchor="b"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94.6</a:t>
                      </a:r>
                    </a:p>
                  </a:txBody>
                  <a:tcPr marL="28575" marR="28575" marT="19050" marB="19050" anchor="b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2.55</a:t>
                      </a:r>
                    </a:p>
                  </a:txBody>
                  <a:tcPr marL="28575" marR="28575" marT="19050" marB="19050" anchor="b"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104.5</a:t>
                      </a:r>
                    </a:p>
                  </a:txBody>
                  <a:tcPr marL="28575" marR="28575" marT="19050" marB="19050" anchor="b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4.95</a:t>
                      </a:r>
                    </a:p>
                  </a:txBody>
                  <a:tcPr marL="28575" marR="28575" marT="19050" marB="19050" anchor="b">
                    <a:lnT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53725"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50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37</a:t>
                      </a:r>
                    </a:p>
                  </a:txBody>
                  <a:tcPr marL="28575" marR="28575" marT="19050" marB="19050" anchor="b"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181.7</a:t>
                      </a:r>
                    </a:p>
                  </a:txBody>
                  <a:tcPr marL="28575" marR="28575" marT="19050" marB="19050" anchor="b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2.55</a:t>
                      </a:r>
                    </a:p>
                  </a:txBody>
                  <a:tcPr marL="28575" marR="28575" marT="19050" marB="19050" anchor="b"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191.7</a:t>
                      </a:r>
                    </a:p>
                  </a:txBody>
                  <a:tcPr marL="28575" marR="28575" marT="19050" marB="19050" anchor="b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9.74</a:t>
                      </a:r>
                    </a:p>
                  </a:txBody>
                  <a:tcPr marL="28575" marR="28575" marT="19050" marB="19050" anchor="b"/>
                </a:tc>
              </a:tr>
              <a:tr h="378100"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300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0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0</a:t>
                      </a:r>
                    </a:p>
                  </a:txBody>
                  <a:tcPr marL="28575" marR="28575" marT="19050" marB="19050" anchor="b"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294.8</a:t>
                      </a:r>
                    </a:p>
                  </a:txBody>
                  <a:tcPr marL="28575" marR="28575" marT="19050" marB="19050" anchor="b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2.56</a:t>
                      </a:r>
                    </a:p>
                  </a:txBody>
                  <a:tcPr marL="28575" marR="28575" marT="19050" marB="19050" anchor="b"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304.6</a:t>
                      </a:r>
                    </a:p>
                  </a:txBody>
                  <a:tcPr marL="28575" marR="28575" marT="19050" marB="19050" anchor="b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5.01</a:t>
                      </a:r>
                    </a:p>
                  </a:txBody>
                  <a:tcPr marL="28575" marR="28575" marT="19050" marB="19050" anchor="b"/>
                </a:tc>
              </a:tr>
              <a:tr h="453725"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50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37</a:t>
                      </a:r>
                    </a:p>
                  </a:txBody>
                  <a:tcPr marL="28575" marR="28575" marT="19050" marB="19050" anchor="b"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381.6</a:t>
                      </a:r>
                    </a:p>
                  </a:txBody>
                  <a:tcPr marL="28575" marR="28575" marT="19050" marB="19050" anchor="b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2.61</a:t>
                      </a:r>
                    </a:p>
                  </a:txBody>
                  <a:tcPr marL="28575" marR="28575" marT="19050" marB="19050" anchor="b"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391.7</a:t>
                      </a:r>
                    </a:p>
                  </a:txBody>
                  <a:tcPr marL="28575" marR="28575" marT="19050" marB="19050" anchor="b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9.64</a:t>
                      </a:r>
                    </a:p>
                  </a:txBody>
                  <a:tcPr marL="28575" marR="28575" marT="19050" marB="19050" anchor="b"/>
                </a:tc>
              </a:tr>
              <a:tr h="378100"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500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0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0</a:t>
                      </a:r>
                    </a:p>
                  </a:txBody>
                  <a:tcPr marL="28575" marR="28575" marT="19050" marB="19050" anchor="b"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495.0</a:t>
                      </a:r>
                    </a:p>
                  </a:txBody>
                  <a:tcPr marL="28575" marR="28575" marT="19050" marB="19050" anchor="b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2.57</a:t>
                      </a:r>
                    </a:p>
                  </a:txBody>
                  <a:tcPr marL="28575" marR="28575" marT="19050" marB="19050" anchor="b"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504.7</a:t>
                      </a:r>
                    </a:p>
                  </a:txBody>
                  <a:tcPr marL="28575" marR="28575" marT="19050" marB="19050" anchor="b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5.05</a:t>
                      </a:r>
                    </a:p>
                  </a:txBody>
                  <a:tcPr marL="28575" marR="28575" marT="19050" marB="19050" anchor="b"/>
                </a:tc>
              </a:tr>
              <a:tr h="453725"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50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37</a:t>
                      </a:r>
                    </a:p>
                  </a:txBody>
                  <a:tcPr marL="28575" marR="28575" marT="19050" marB="19050" anchor="b"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581.6</a:t>
                      </a:r>
                    </a:p>
                  </a:txBody>
                  <a:tcPr marL="28575" marR="28575" marT="19050" marB="19050" anchor="b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2.58</a:t>
                      </a:r>
                    </a:p>
                  </a:txBody>
                  <a:tcPr marL="28575" marR="28575" marT="19050" marB="19050" anchor="b"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591.7</a:t>
                      </a:r>
                    </a:p>
                  </a:txBody>
                  <a:tcPr marL="28575" marR="28575" marT="19050" marB="19050" anchor="b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9.42</a:t>
                      </a:r>
                    </a:p>
                  </a:txBody>
                  <a:tcPr marL="28575" marR="28575" marT="19050" marB="19050" anchor="b"/>
                </a:tc>
              </a:tr>
            </a:tbl>
          </a:graphicData>
        </a:graphic>
      </p:graphicFrame>
      <p:sp>
        <p:nvSpPr>
          <p:cNvPr id="9" name="Shape 435"/>
          <p:cNvSpPr txBox="1"/>
          <p:nvPr/>
        </p:nvSpPr>
        <p:spPr>
          <a:xfrm>
            <a:off x="8038011" y="46432"/>
            <a:ext cx="1102689" cy="338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EFEFE"/>
              </a:buClr>
              <a:buSzPct val="25000"/>
              <a:buFont typeface="Calibri"/>
              <a:buNone/>
            </a:pPr>
            <a:r>
              <a:rPr lang="en-US" sz="1600" b="1" i="0" u="none" strike="noStrike" cap="none" baseline="0" dirty="0" smtClean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MAE - 252</a:t>
            </a:r>
            <a:endParaRPr lang="en-US" sz="1600" b="1" i="0" u="none" strike="noStrike" cap="none" baseline="0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450"/>
          <p:cNvSpPr txBox="1"/>
          <p:nvPr/>
        </p:nvSpPr>
        <p:spPr>
          <a:xfrm>
            <a:off x="8686800" y="6628207"/>
            <a:ext cx="533399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7E0AC6B8-6E00-4034-A78D-02AD1E3ECFCD}" type="slidenum">
              <a:rPr lang="en-US" sz="1000" b="1" i="0" u="none" strike="noStrike" cap="none" baseline="0" smtClean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000" b="1" i="0" u="none" strike="noStrike" cap="none" baseline="0" dirty="0">
              <a:solidFill>
                <a:srgbClr val="25252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55"/>
          <p:cNvSpPr txBox="1"/>
          <p:nvPr/>
        </p:nvSpPr>
        <p:spPr>
          <a:xfrm>
            <a:off x="7171510" y="6620691"/>
            <a:ext cx="1524000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000" b="1" i="0" u="none" strike="noStrike" cap="none" baseline="0" dirty="0" smtClean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March 9, </a:t>
            </a:r>
            <a:r>
              <a:rPr lang="en-US" sz="1000" b="1" i="0" u="none" strike="noStrike" cap="none" baseline="0" dirty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2015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/>
        </p:nvSpPr>
        <p:spPr>
          <a:xfrm>
            <a:off x="152400" y="1066800"/>
            <a:ext cx="8801100" cy="369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 i="0" u="none" strike="noStrike" baseline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 txBox="1"/>
          <p:nvPr/>
        </p:nvSpPr>
        <p:spPr>
          <a:xfrm>
            <a:off x="0" y="6629400"/>
            <a:ext cx="7162799" cy="246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52525"/>
              </a:buClr>
              <a:buSzPct val="25000"/>
              <a:buFont typeface="Calibri"/>
              <a:buNone/>
            </a:pPr>
            <a:r>
              <a:rPr lang="en-US" sz="1000" i="0" u="none" strike="noStrike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University of California, Davis – Department of Mechanical &amp; Aerospace Engineering</a:t>
            </a:r>
          </a:p>
        </p:txBody>
      </p:sp>
      <p:sp>
        <p:nvSpPr>
          <p:cNvPr id="390" name="Shape 390"/>
          <p:cNvSpPr txBox="1"/>
          <p:nvPr/>
        </p:nvSpPr>
        <p:spPr>
          <a:xfrm>
            <a:off x="152400" y="533400"/>
            <a:ext cx="8801100" cy="5333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8B8B8B"/>
              </a:buClr>
              <a:buSzPct val="25000"/>
              <a:buFont typeface="Calibri"/>
              <a:buNone/>
            </a:pPr>
            <a:r>
              <a:rPr lang="en-US" sz="325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Laser Results (N=100)</a:t>
            </a:r>
          </a:p>
        </p:txBody>
      </p:sp>
      <p:graphicFrame>
        <p:nvGraphicFramePr>
          <p:cNvPr id="392" name="Shape 392"/>
          <p:cNvGraphicFramePr/>
          <p:nvPr>
            <p:extLst>
              <p:ext uri="{D42A27DB-BD31-4B8C-83A1-F6EECF244321}">
                <p14:modId xmlns:p14="http://schemas.microsoft.com/office/powerpoint/2010/main" val="3354106152"/>
              </p:ext>
            </p:extLst>
          </p:nvPr>
        </p:nvGraphicFramePr>
        <p:xfrm>
          <a:off x="351200" y="1765350"/>
          <a:ext cx="7974000" cy="3327300"/>
        </p:xfrm>
        <a:graphic>
          <a:graphicData uri="http://schemas.openxmlformats.org/drawingml/2006/table">
            <a:tbl>
              <a:tblPr>
                <a:noFill/>
                <a:tableStyleId>{E8C6C76E-7C73-44B0-829B-24C4CA6774CD}</a:tableStyleId>
              </a:tblPr>
              <a:tblGrid>
                <a:gridCol w="769400"/>
                <a:gridCol w="680825"/>
                <a:gridCol w="660675"/>
                <a:gridCol w="1274050"/>
                <a:gridCol w="1635700"/>
                <a:gridCol w="1317650"/>
                <a:gridCol w="1635700"/>
              </a:tblGrid>
              <a:tr h="453725"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Deliberative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Reactive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28575" marR="28575" marT="19050" marB="19050" anchor="b"/>
                </a:tc>
              </a:tr>
              <a:tr h="378100"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x (cm)</a:t>
                      </a:r>
                    </a:p>
                  </a:txBody>
                  <a:tcPr marL="28575" marR="28575" marT="19050" marB="19050" anchor="b">
                    <a:lnB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y(cm)</a:t>
                      </a:r>
                    </a:p>
                  </a:txBody>
                  <a:tcPr marL="28575" marR="28575" marT="19050" marB="19050" anchor="b">
                    <a:lnB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z(cm)</a:t>
                      </a:r>
                    </a:p>
                  </a:txBody>
                  <a:tcPr marL="28575" marR="28575" marT="19050" marB="19050" anchor="b"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Time (s)</a:t>
                      </a:r>
                    </a:p>
                  </a:txBody>
                  <a:tcPr marL="28575" marR="28575" marT="19050" marB="19050" anchor="b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Fuel (cm/s)</a:t>
                      </a:r>
                    </a:p>
                  </a:txBody>
                  <a:tcPr marL="28575" marR="28575" marT="19050" marB="19050" anchor="b"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Time (s)</a:t>
                      </a:r>
                    </a:p>
                  </a:txBody>
                  <a:tcPr marL="28575" marR="28575" marT="19050" marB="19050" anchor="b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Fuel (cm/s)</a:t>
                      </a:r>
                    </a:p>
                  </a:txBody>
                  <a:tcPr marL="28575" marR="28575" marT="19050" marB="19050" anchor="b">
                    <a:lnB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100"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100</a:t>
                      </a:r>
                    </a:p>
                  </a:txBody>
                  <a:tcPr marL="28575" marR="28575" marT="19050" marB="19050" anchor="b">
                    <a:lnT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0</a:t>
                      </a:r>
                    </a:p>
                  </a:txBody>
                  <a:tcPr marL="28575" marR="28575" marT="19050" marB="19050" anchor="b">
                    <a:lnT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0</a:t>
                      </a:r>
                    </a:p>
                  </a:txBody>
                  <a:tcPr marL="28575" marR="28575" marT="19050" marB="19050" anchor="b"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94.6</a:t>
                      </a:r>
                    </a:p>
                  </a:txBody>
                  <a:tcPr marL="28575" marR="28575" marT="19050" marB="19050" anchor="b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2.56</a:t>
                      </a:r>
                    </a:p>
                  </a:txBody>
                  <a:tcPr marL="28575" marR="28575" marT="19050" marB="19050" anchor="b"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104.4</a:t>
                      </a:r>
                    </a:p>
                  </a:txBody>
                  <a:tcPr marL="28575" marR="28575" marT="19050" marB="19050" anchor="b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56.61</a:t>
                      </a:r>
                    </a:p>
                  </a:txBody>
                  <a:tcPr marL="28575" marR="28575" marT="19050" marB="19050" anchor="b">
                    <a:lnT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53725"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50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37</a:t>
                      </a:r>
                    </a:p>
                  </a:txBody>
                  <a:tcPr marL="28575" marR="28575" marT="19050" marB="19050" anchor="b"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181.6</a:t>
                      </a:r>
                    </a:p>
                  </a:txBody>
                  <a:tcPr marL="28575" marR="28575" marT="19050" marB="19050" anchor="b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2.56</a:t>
                      </a:r>
                    </a:p>
                  </a:txBody>
                  <a:tcPr marL="28575" marR="28575" marT="19050" marB="19050" anchor="b"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191.1</a:t>
                      </a:r>
                    </a:p>
                  </a:txBody>
                  <a:tcPr marL="28575" marR="28575" marT="19050" marB="19050" anchor="b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309.99</a:t>
                      </a:r>
                    </a:p>
                  </a:txBody>
                  <a:tcPr marL="28575" marR="28575" marT="19050" marB="19050" anchor="b"/>
                </a:tc>
              </a:tr>
              <a:tr h="378100"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300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0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0</a:t>
                      </a:r>
                    </a:p>
                  </a:txBody>
                  <a:tcPr marL="28575" marR="28575" marT="19050" marB="19050" anchor="b"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294.8</a:t>
                      </a:r>
                    </a:p>
                  </a:txBody>
                  <a:tcPr marL="28575" marR="28575" marT="19050" marB="19050" anchor="b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2.58</a:t>
                      </a:r>
                    </a:p>
                  </a:txBody>
                  <a:tcPr marL="28575" marR="28575" marT="19050" marB="19050" anchor="b"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304.6</a:t>
                      </a:r>
                    </a:p>
                  </a:txBody>
                  <a:tcPr marL="28575" marR="28575" marT="19050" marB="19050" anchor="b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62.53</a:t>
                      </a:r>
                    </a:p>
                  </a:txBody>
                  <a:tcPr marL="28575" marR="28575" marT="19050" marB="19050" anchor="b"/>
                </a:tc>
              </a:tr>
              <a:tr h="453725"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50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37</a:t>
                      </a:r>
                    </a:p>
                  </a:txBody>
                  <a:tcPr marL="28575" marR="28575" marT="19050" marB="19050" anchor="b"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381.6</a:t>
                      </a:r>
                    </a:p>
                  </a:txBody>
                  <a:tcPr marL="28575" marR="28575" marT="19050" marB="19050" anchor="b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2.61</a:t>
                      </a:r>
                    </a:p>
                  </a:txBody>
                  <a:tcPr marL="28575" marR="28575" marT="19050" marB="19050" anchor="b"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391.4</a:t>
                      </a:r>
                    </a:p>
                  </a:txBody>
                  <a:tcPr marL="28575" marR="28575" marT="19050" marB="19050" anchor="b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365.44</a:t>
                      </a:r>
                    </a:p>
                  </a:txBody>
                  <a:tcPr marL="28575" marR="28575" marT="19050" marB="19050" anchor="b"/>
                </a:tc>
              </a:tr>
              <a:tr h="378100"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500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0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0</a:t>
                      </a:r>
                    </a:p>
                  </a:txBody>
                  <a:tcPr marL="28575" marR="28575" marT="19050" marB="19050" anchor="b"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495.1</a:t>
                      </a:r>
                    </a:p>
                  </a:txBody>
                  <a:tcPr marL="28575" marR="28575" marT="19050" marB="19050" anchor="b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2.76</a:t>
                      </a:r>
                    </a:p>
                  </a:txBody>
                  <a:tcPr marL="28575" marR="28575" marT="19050" marB="19050" anchor="b"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504.8</a:t>
                      </a:r>
                    </a:p>
                  </a:txBody>
                  <a:tcPr marL="28575" marR="28575" marT="19050" marB="19050" anchor="b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65.39</a:t>
                      </a:r>
                    </a:p>
                  </a:txBody>
                  <a:tcPr marL="28575" marR="28575" marT="19050" marB="19050" anchor="b"/>
                </a:tc>
              </a:tr>
              <a:tr h="453725"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50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37</a:t>
                      </a:r>
                    </a:p>
                  </a:txBody>
                  <a:tcPr marL="28575" marR="28575" marT="19050" marB="19050" anchor="b"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581.6</a:t>
                      </a:r>
                    </a:p>
                  </a:txBody>
                  <a:tcPr marL="28575" marR="28575" marT="19050" marB="19050" anchor="b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2.75</a:t>
                      </a:r>
                    </a:p>
                  </a:txBody>
                  <a:tcPr marL="28575" marR="28575" marT="19050" marB="19050" anchor="b"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591.3</a:t>
                      </a:r>
                    </a:p>
                  </a:txBody>
                  <a:tcPr marL="28575" marR="28575" marT="19050" marB="19050" anchor="b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395.83</a:t>
                      </a:r>
                    </a:p>
                  </a:txBody>
                  <a:tcPr marL="28575" marR="28575" marT="19050" marB="19050" anchor="b"/>
                </a:tc>
              </a:tr>
            </a:tbl>
          </a:graphicData>
        </a:graphic>
      </p:graphicFrame>
      <p:sp>
        <p:nvSpPr>
          <p:cNvPr id="9" name="Shape 435"/>
          <p:cNvSpPr txBox="1"/>
          <p:nvPr/>
        </p:nvSpPr>
        <p:spPr>
          <a:xfrm>
            <a:off x="8038011" y="46432"/>
            <a:ext cx="1102689" cy="338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EFEFE"/>
              </a:buClr>
              <a:buSzPct val="25000"/>
              <a:buFont typeface="Calibri"/>
              <a:buNone/>
            </a:pPr>
            <a:r>
              <a:rPr lang="en-US" sz="1600" b="1" i="0" u="none" strike="noStrike" cap="none" baseline="0" dirty="0" smtClean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MAE - 252</a:t>
            </a:r>
            <a:endParaRPr lang="en-US" sz="1600" b="1" i="0" u="none" strike="noStrike" cap="none" baseline="0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450"/>
          <p:cNvSpPr txBox="1"/>
          <p:nvPr/>
        </p:nvSpPr>
        <p:spPr>
          <a:xfrm>
            <a:off x="8686800" y="6628207"/>
            <a:ext cx="533399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7E0AC6B8-6E00-4034-A78D-02AD1E3ECFCD}" type="slidenum">
              <a:rPr lang="en-US" sz="1000" b="1" i="0" u="none" strike="noStrike" cap="none" baseline="0" smtClean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000" b="1" i="0" u="none" strike="noStrike" cap="none" baseline="0" dirty="0">
              <a:solidFill>
                <a:srgbClr val="25252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55"/>
          <p:cNvSpPr txBox="1"/>
          <p:nvPr/>
        </p:nvSpPr>
        <p:spPr>
          <a:xfrm>
            <a:off x="7171510" y="6620691"/>
            <a:ext cx="1524000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000" b="1" i="0" u="none" strike="noStrike" cap="none" baseline="0" dirty="0" smtClean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March 9, </a:t>
            </a:r>
            <a:r>
              <a:rPr lang="en-US" sz="1000" b="1" i="0" u="none" strike="noStrike" cap="none" baseline="0" dirty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2015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75" y="1492405"/>
            <a:ext cx="2819400" cy="1383268"/>
          </a:xfrm>
        </p:spPr>
        <p:txBody>
          <a:bodyPr>
            <a:normAutofit/>
          </a:bodyPr>
          <a:lstStyle/>
          <a:p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Look for impacts</a:t>
            </a:r>
            <a:endParaRPr lang="en-US" sz="2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Micrometeorites</a:t>
            </a:r>
          </a:p>
          <a:p>
            <a:pPr lvl="1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Space “junk”</a:t>
            </a:r>
          </a:p>
          <a:p>
            <a:pPr marL="457200" lvl="1" indent="0">
              <a:buNone/>
            </a:pP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/>
            <a:endParaRPr lang="en-US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5661145" y="3079475"/>
            <a:ext cx="3025656" cy="1752600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Wingdings" pitchFamily="2" charset="2"/>
              <a:buChar char="§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Wingdings" pitchFamily="2" charset="2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Monitor equipment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ailures</a:t>
            </a:r>
            <a:endParaRPr lang="en-US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Mechanical 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malfunctions</a:t>
            </a:r>
            <a:endParaRPr lang="en-US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Material 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faults</a:t>
            </a:r>
            <a:endParaRPr lang="en-US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Leaks</a:t>
            </a:r>
          </a:p>
          <a:p>
            <a:pPr marL="457200" lvl="1" indent="0">
              <a:buNone/>
            </a:pPr>
            <a:endParaRPr lang="en-US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74" name="Picture 2" descr="G:\Users\Chris\Desktop\unnam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5" y="3092175"/>
            <a:ext cx="4923295" cy="327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449163"/>
            <a:ext cx="1992770" cy="1508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4" t="533" b="36743"/>
          <a:stretch/>
        </p:blipFill>
        <p:spPr bwMode="auto">
          <a:xfrm>
            <a:off x="5960000" y="1449163"/>
            <a:ext cx="2405602" cy="1533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AutoShape 9" descr="data:image/jpeg;base64,/9j/4AAQSkZJRgABAQAAAQABAAD/2wCEAAkGBhQSEBQUEhQUFBQUFBUUFRQUFBUUFBQUFBUVFBQUFBYXHCYeFxkkGRUVHy8gIycpLCwsFR4xNTAqNSYrLCkBCQoKDgwOFA8PFCkcHBwpKSkpKSkpKSkpKSwpKSkpKSkpKSkpKSksKSksKSkpKSkpKSwpKSkpNTUpKSkpKSkqKf/AABEIAMIBBAMBIgACEQEDEQH/xAAbAAABBQEBAAAAAAAAAAAAAAACAAEDBAUGB//EAEQQAAIBAgQCBgYHBwMCBwAAAAECAAMRBBIhMQVBEyJRYXGxBjJygZGhFCNCUsHR8BUzYnOSs+FTgvGisgcWQ0ST0tP/xAAZAQADAQEBAAAAAAAAAAAAAAAAAQIDBAX/xAAgEQEBAAICAgIDAAAAAAAAAAAAAQIRAzESIRNRIkFx/9oADAMBAAIRAxEAPwDoKw6ze0fONCrDrN4nzjAR7amtCtEBHtGCiAj2jx7LSjxvFvSw1WpTXM6IWVSCQSNrgakDew7JQ4bXqOUeliqeKpsbVRamuUWPWplNRZrdVrmx3011OI06hpN0LBamhXNscrBih0NgwBW/LNeY1XAvXrUnGFOHenUVmrlqVygvmRejJLhtutYWN9xDaVsek1LU2qZFc03qdG3Ro6tkIZuy/wBoXA5kQ8Z6RU6ZqXWqVokdK602ZKd1Dann1WBOUG19ZhYNa1XCVsOlHq1q2LQVs6ZER69UMzqTmzC7WABvpqLm03G+E4iquIplKtQsHFFxXFOgEKAKrIGBL3v6ykE8wNnsm3jON06bMuWo5RQ79GhcIhvYsR4HQXPdGxHHaamyipUsgqN0SF8qNcqxt2gGwFzptKdNa9F6rph2qfSBTcDPTXoqi0lpFKt29Xqqbpm+1pteCvwiqlV3NOrWNZaZvQxBoKlRUCMGQutk0BBGY6nTtN0OhpV1ZA6sCjKGDX0KkXBv2WmG/pMHbDCktQLXqgBnpMq1KeR2JQkaahSL2JGomlT4OPoX0f1AaBpdQlgmZCpyltTa+hMzRSxFQ4VXodH9Hqo1R86FGy03p3ogEta7X6wUgaax+wuN6Q0s1rPl6ToulyHoukvly5/a6t9r6XvKOB9KBkqGqHtTr1qb1Fpno6arVZUzkfwgEkXtztK1LgNQDoTSqsOkLdJ9KcUChqlwTTD5s1vs5bXG9o5wOJGHxGG6C/T1MTkqiomREru5zVATmuAxNlBvptFuhrV+NJ0j0lzl0W7FULLTBTOrMdrHl2kHsNom46iqotUqt0S1W6OmTZGGjsvK9msoudD2RYfhjqcWLaVAgpm4uwXDpT17OsG3lDFcNcdF9RUZloU0FTD1hSqK6jVat3UMgOo9bdtO1+ybOLxP1D1EN/qmdTb+Espt8JRwHH0cUQQ4NZeo5QhKjBCzBTy0BIuACBpeWfo1U4TJUIasaBViNA1QpYkbbnwlevw9z9CsP3LgvqOqBh6lP39ZgNI/ZCTjqMyjLUys5prUKEU2cEiwPiCASLHtjVeNorojJVBd+jUmm1mbU6HssCb9gmQuBxB6JqlKq1WnVptUY116NgGOY0aYfLb2gpt2mXcIKvTtUq4dyxPRoQ9IpSpZuQLXufWY2ubAa2EN0litx6mrEEVMquKbVMh6MOWChb+0wFwLX5x6nG6QqVEOa9LWo2U5KYyCpdn2AykfPsmLxHhuIqLUDU6r1BVzq/TKtE00rCoiJTDjr5AF6y7i+aX6vCHqLjlIyfSCMhNj/wC3pJcgHYMpFu6PdAKvpBerh1UOgqs5PSUyuamtJ3zKTtqF0Ouu0tYLjSVSoVagDqXpsyFVqKLG6nwINjYynVTEVquHZqApikzl87owLNRdBkCk3S7c7HbSBwnB1VqJlpVKCKD0qNVWpRbqkKKC5iVAax2XTlDdDdtFCMGWg0YwoxECRmCZIRIyJQZfEvXHs/iY0LiQ649n8TFIvZuqq+s3ifOCIdUdZvE+ca05XWUe0QEe0YKK0eK0YK0cRR4yR0cOqCyqFFybAAC7Esx8SST75JFHlJ0cRwIwjxkVo1oNeuqLmY2H60kFLilNiQGFwL63G2+8otrFo1o4qDtHxkFTHU13dB/uEAkIgkSAcUpHaon9QkhrL2j4iBHtGMRqDtHxjZo0mtGIjNVA3I+MWaBGMYiFeCYwEwTCgkxkaCYUaBGjGFBMZBMAwzAMYZfEvXHs/iYouJeuPZ/Ex5F7N1VX1m8T5xoVUdZvE+cYTkdhRxEI8YK0UeKAK0UV4sw7RKhHjMtxY/LTyjdKO2Ma4/QlJ3FGpizTqZXvkOqsN1HYRzE38Fwk1ACKnVOoOhmJjirL3jb5Q/R7iDUyaZPVOq9x528fwlYZfl41nyY3x8sUHpPw96RyvUzKbGwsBz003nO2tre+s6z0nqhqYz33+zYEixNiTy2+E4k4jcA7EjXsm+WPi58ctlian65yAYkfKDVrXlakoF7EntvrrOfKt8cdpziR2d/wkT1r62N/lGI7vnGYX2mFzraYQVTGNlyg6DXulf6U9tSQDtr5QnQ28pFUJ5yfkqvjgji200/zNrh3EaqjVzbssJz9XFkcufjt+Eu4THu1tBtttueXlKmd+05YR0/7abLrYd8PAcTqVCcqAqPtMbfCwmNVXkdbb+POdFw9rU1BFtJ04W5MM5MVwwYBqxukm2mWxxoPSRw0NDZzBMcxrw0AmAYZgGMMviXrj2fxMeNxP1x7I8zHmd7U6fGVspJCs/WIsoBPPXUjSUMLxwVFzJSqst2W4CWujFWHrciCJp1hcsO0nzMx/Rbh6UaBWmuVemr6XJGlZ1FrnTRQPdOPbsW/2kf9Gt/Sn/3l2tdfu/1A+UTbGVhVk3LS8cdjzt2iCb9o+JjtU1lcVL6w+Sn8cS5+8QhftEqr3/ruhgeMfy5F8WKUk9okTk/ev4ADziLQ2X3adl4vkyOceP0hJHO525/nI6hKkMOWskNOBV2imV3s7jNaScRq9JTKjaxF72Gu3nPP8ViCtZxp6x22Ou4nWVMfbqXsRbf8O2ed4rGZqzEfaNz4nffleelllubeXjjrKxrLiL6wkqD3/lMyniJKMRpvOPN2YrVXFfrWNTqm8odLc2Mt0xpcX3A+IP8AiYVvitK1xIajXgNVsJWxWI0+USkuHw5a5vbXTxPOaHDKWasb+qmtgLbbe69vhMDDY8qUDaDU3PO9iLfATp/Rw5qbPbdrX7eZ+Z+Utk0VXtmhR4jYAMA3fsfyMqhIjTmktnSLjL20RxBD2j3A+Uf6XT+98j+UyiYLGazlrO8UaxxKffEQxSffX+oTDdpA8qctT8UdN9KX7y/1CEKoM491uJt8CUilb+I+QM0xz8mWeHj7apaCWkZMEmaaZ7UuJN1x7P4mKR8RPWHs/iY0zvbSOzqesfE+cz+Cfuj/ADsR/fqTQqesfE+cz+Cfuj/OxH9+pOB3r5GkoK3nNCY6XvJq8VyptIhTtttDpLeM+UEa91tbE7f5krCKeviPhCzW/RiaMe6OEQXc9tpLn/X68ZHmi7u2Mgt2HaRVDJeX6+EicQKsTjGC6RbDLz3W/LW2vZecRjuBujiwve+g00Gl+/a9p6LiF3tv+rziuJ8QIq0mIs6mzix00ymwO/2p3cd3h/HByTWf9YlCrpvz0l2rUsg7fz5fCR1MMzMX1yhtTppsG+Gn6vJ8XhGC/wAI1v42mGbbFXpjXXsEs0q2/efwH+YCplBuAb2I/OB0e5vy+Nzt8JjY1lSV2OW/bf3iUazMbctL+7thtVPw+Ilylw5qqqygABcut7kqAPmbj3Q0Ldgair9Gtj1aeunM62tznW8AwRpYdFYWbViNNCxvY27BYTF4Rw4tWCE5ubHcBRow8eX+8TrWEcCNlgWkgaCwlkAyMiE/61ggRkgcSMrLBEjMZKzi02eE/u7/AMR/L8Jk1RNrhSfVDxb/ALjN+Ltz8vSciARJiIBE6HMyuI+sPZ/ExQuJDrj2fxMaZ3tpOnY1fWPifOUOCfuj/NxH9+pL9X1j4nzlDgn7o/zsR/fqTznotATMpDzM1BM6ilifExVcWFXaJhrJgJCKgJIHI67/AKMlaBjAJ/xJXbs3lV361uztG/hGmpL3hKv6HZAWHS7PdGRmvAMnb5SJjGFd0mHxjA3N7Ahhla45Hv8Ad850BEhqJe4M0wy8ax5MPKOIx+FUoUpCzGxsxItrqT8SJTxtOogCt6rWI1J1A1HZuLzpMTwhlqZ1YleY308d9/MzNx9EshWwsNbkkWtfbmZWXtlPXYMFwxq5FxlW1iwBOuv+JW4jwp8Oxv1gLZSoJFxvc/redT6O47JQK0xTNRkAzPrlBG6Dl4zP9Iq7GjTpMwNqiaJe4JOpJEUxll2dtmmXg6NJ6ZZluSALW1AG5A77GanSgkAAiw2sNSdBYD36d8h4fhG5gFj2DW3IX/W03cBw7IczWzWsv8I7u/v75nVz2fhnDVpKbABm1b8BJnEmvaR1DHFq7rBJhssBl0lRIZG8JzpAvGDWkbrJoDCMlWqs3eGJ9UngfMzDqzoeHr9UnsjynRxdubm6GRAIkxEErN3OyOJDrj2fxMUPiS9cez+JjzO9tI6qp6x8T5zAaq64N2ptkK1qxJy3JH0lwQNdN99ZvVPWPifOYuH4f02HKZ3QdNXJyZLsBXqaHMp0vY6W2nnvQoPSHFstUAGuUFF3K4f11cHqu43ZTawGtze4I2GlxUphVqsVqOVpi6GyVKtTKq5TbRS7DW2gO0v1uClirCtVSoE6Nqi9HmqILkZwUK3BJIIAtcyo3DaYpdBa1NQFUA6qEtkIJ+0CoN+0RXR479pG4hiAaaGlRLuzAEVXyKqpmJP1dyb6Wt335SDCcYd2pF6SKtXOos5Zg9O5NxlAy9VrG99BprpNhMCVZWepUqMhYgvkHrLlIsigd/iYScOVejAzfVM7LqN3zA30/iMXpXtZJ+R093/EhrkZgOe/fbnJjAym527jBRZYSmCYwaMhFrQSfnBLQaZMCp7SN1kvP9ayLEUVcWYAjv202gQCsoY6jTsQcoYo5UXsxAGpA3O4+Ilj9m0vuL8JUxXo3Qd1Z0GZA2XWwGawJtzI75SKhpcApPTW6/YXUMwI0G1jI6/o/Tp5Cua5q0xcsSbZxzM2QyooBIAACgsQL20EDG4Raq5X1XMrW7cpuL90exoeFCW6hBFyLrr1hvqOyTmZOC4DQpLkVBa5Ivrub2ueUsfs6l/pr8IjWW1gOsewHgNvykZaMULCARDJvBMqJQFbwSknYSNpRIyILQzAcwKqtS86nCJ9Wnsr5Ccu5nXUU6o8B5Tfi/bm5v0ErAyyfLGKTdgxeJr1x7P4mKS8UTrj2fxMUzva46Coes3ifOUOBn6o/wA7Ef36ku1fWPifOUeCH6o/za/9+pPOeg0wZlVfWb2j5zSBma/rt7RhV4jUw4ynSR31iWlI5wc0SxiIEG8QiMKntGQY94mg2gRGR3/XKSESNhGRsszTRAxikXu1F76k7PT2Gw900w0rtwukanS9FT6TQ58i57gWvmte9pRVVxuLp5Qcq1WuVRRlYs+zKOyxHWPKxvIrNhsGbAM1GiTYAhSyqTZRva+g7rS3iOE0XADUqTAFiAyKbFzdyARzO/bDo4VEXIihFF7KoAAvqdB3xky66VFWn9e7dI6LcrT0BDElLLpfTe+w77w0alQEE1nYLiDSylUsyEkC9luW1Got6o776eG4VRp+pSprcg9VAuovbYabn4mTfR0+6PWzbD1/ve13wLRmMYw8sExgEYiE0YiMgEQWWFGJjJA0iaTMJC5jJA87YJpONRbsB3gfOd10c6OGdubm/Svliyyx0cXRTo0wYfFF649n8THkvFqfXHsjzMUys9tJ00avrHxPnKHBf3R/m1/79SaFX1m8T5zP4L+6P86v/fqTg07mgJm1P3jeP5TSmXVYdI3iP18pOTTHtYG0iy6x8/8AzE0hoICOIKwzBNAY17Q7QWEZGBuYVpmcU4ucPYmjVdDe7UwpC9l7kbynR9PMISQXZLWsaiMoII3Gm3L3R6LbekZ75QX0nwh0GIpa2t9YOe3/ABJ6PFqL+pVpNcE9V1Jyg2J0O0ei2nAjkQKeJQ7Mp8GBv36R6eJRhdWVh2ggj5RjZmEEiSOQNWIA53sBAv8AOMggRrQ4xjALSMgw2qgbkDkOW/ZIHxiC93UAb3YC1tDe50j0QoNpRHpJhtLVka+gy3bb2RpJMLxJahIVagsSMzIQrW5qTuO+MlhoDCFmgmMgG1pAwk7LImWNJYRb1UH8af8AcJ3/AEU4XhK3xNIfxqfgb/hPQcs6uHquXmvuIOjglJORAYToYMPi69ceyPMxQ+MDrj2R5mKY3trOj8SFQ5uiZFbMdais62ub6Kym/vmNgeHYukmRa1AjM73ejVY3qOzkX6bYFrTfrjrN4nzkBnnbehpnBMZ/q4X/AOCr/wDtLVfDZiTfeTXikW7VJpUNMruRaRPxSmNz8jLGITMJn1OFgydr1U37apfe/wClvyhrxqj98e8MPwlBuDd8jPBe+PZarU/bFH/UX3m3nJqWIVvVdW8GB8phNwOA3Aobg1XSzPx3AKFW+amtzzAsb+ImfSw1ZPVqN4HUfAy3S4lVX10Dd66H4Qmhqud4h/4fXPUy2sBtY253mHivQg8xY7d2l/y+U9JpcUQ79U9jC3z2krAEdo+MpNeQP6LOltNTe1tz27SrX4GV3AGwsbg6i/4T2JsEh+yPdpKtfgqN8b66w9/Zan08lrUXqWDuzBQQgZ2YC9tFzHT/ABCTgTnVeW1ja2vynpP/AJSQ7gWW+U2HPu5f4g0fRQKLA6e8+Zh+Q1i4AYGvoRVe/L6xri51tr26++WqWCxTXBrVtd71X17zrrO6X0dHO15apcKUb/D3Q/I9YuCw3oSWN3Zn08dT4zbwXoVRGpS/O7an39s6paKrtpK1fiVNftAnsGsqYW9ptkQ4fhFNPVVR7gNe3SWssz6nFyfVX3n8hAFd23Pw0m042V5I0CIyoTyPwkeHU982sCSJtOKfbK8t+mU1E/db4GRPhKh+w/8ASZ2NNOYlykSZV4Z9ovNfpyPozwthiQ7gjKrGxUjUi17+8zsjCCGNlmmMmM0xztyu0ZgESbo4ssvaZGFxdeuPZHmYpJxn1x7I8zFMrfbaT0nrU+sfE+cjNGWqq9Y+J84OWcGncq/RoLYeXLQCIeMPan9FiOEl3LHCReMPdUPocX0KaASPkj8YPKs36DG+gy3icRkemuW/SFhe4GXKpc3HPQGAnFqDWtVpm+S1mGoqHLTI7mOgPM6bw8IPOqx4fBPDjLy8Rom9qiGwYnrDZGyP8G0PYTCONpAAl1AJsLnnmyEdxzEL4m28XhD86y34VflIP2KR6t18DabVDH02pLVzAI4WxbTVyAq+0SwFu0gR6ONpu+RSCci1NNirFgCD/tMfhC86xRgqw2N/aH5Wi6Kt/pg+Df4mzhsclR2VSDkJB6wuSpytZd7A3F9NRIl4opq9GASc5pmxuVYU+kuy/ZQjQMdyR2iPwK5MwLUH/pN7ip/GMwqf6T/9P5zUocTUvWV7J0VTJfNfMBRpVi2wtYVQCNdt5KnEKTEAVEJJAAB3JGYfEajtj8U+TBZavKl8WA8gZC+ExB+6vgCT850b4tAWzEKFNrk7nLnb3BbG/j2RNXSznMLUyQ9jfIQoYhrbHKQbd4lSFa5VuAO3ruzeO3wh0/R4DkZu1uKU1UG/rMVGa9PYXJOe1gBz7+2T4msiAFjoTYWBa5tfQKL7AyksJODgcpMnD7cppjGUybBhe4U6HRmUMqsbaMQQbHXUdoipYpGNlYEkFh/EoIBZb+sASBcdo7Yy2pphrcpZpJaJMTes1LKeqivmuLEOWUADe/UPyloCXKmpsO0tKJVpwOKByqGmGLKxIysQP3VQLnGYZlzFdDfl2TWZemNjVR48xHqYkHRc3WFj1BoHcajsKBDpbUnwg8Px2IdhcdQOASVXXqUiwFm9UMagBH3db21Wy03DBJjkwSZSWNxg9ceyPMxRuMn6weyPMxTO9rjRqDrHxPnBtJKg6x8T5wbTkdoCI1pJaNlgYQIQEfLCCwMwEe0cCPaMlTE4Ms9NgwHRsWtlvmupXe4toZmj0Z6ip0vqph0Byb/Rq3TKT1uZ0Im7aKMaYOB4I+Rg7FD0uKZLAGy18Q1UEkNr1SBYWtc9gMt4TgvRtmD3uWzApcEGo1UW10IZ2113HZeaccQLTOpcKZcOlIVCMmQBsu602BCsL63AsSCN+UWA4R0TBg1x0fRkZbXAd3Ug30IzkHtsNppRowzKfBMpujWytXdOqDlfEMXctr1hmJsNPfaL9iDpVqFrlKj1AbWf6xSpps99aet8tvsp92akaMmQOBWq1qi1CDWYlhlutjSp0gLZtx0Sm/ew56JeDEEHPsaJ9TfoQR97nf3TWtBIjSy63COkpKrHK12ckXzK73uyMCCpGYgHs0N5YxFBijjR817A9XqkAFSV17de+XIJEYY1LhLZmctrmqdGG6+SlUSmGQknW7oX30vbaN+zWVBTHWRBlp9dkdVFIIt2G5vmud9RNgiCUi0TFw/AbLZ3LlqlGvUNrZq1FaYDAjYFqSNa3byMlwPBVpGlYkijTalTFtkYp6xv1iBTUX059s1MkIJHomdg+GZHLl2diipc/dQuwJ7Tdz8BpLy05MEhqkuRFqtiabZOpfNcbZb2uM2XNpe17XlemuJF+YNwLmncEk2YWt1Qtr8735TVVYdpppntiLh8SLHOxJyFv3RAOUZgo0sMwN/EW5ybh/T5wKp0y5iSFuWuQB1RYAg3sCSMg11lalw6ooQgEupuQxTIdVJPVsb2U2Y3OpvoZd4Vh6lNCtQ5iGuGuTmzAMxN9R1y+mwFrRQVHgsNVNUPVJsqMALpbM2W5AUbaNa+tt5pExrxrypEsfjJ649keZijcY9ceyPMxSL2uNdt4oopyOw8aKKMyEKKKAPFFFAFGEUUZFFFFAHiiijIojFFGRoxiijIMRiijIhGjxRkYR4opSKMQxHilRFOI7RopaDGCYooEExmjRQDJ4v649keZiiikXtc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000" y="4724400"/>
            <a:ext cx="2405602" cy="1794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Shape 161"/>
          <p:cNvSpPr txBox="1">
            <a:spLocks noGrp="1"/>
          </p:cNvSpPr>
          <p:nvPr>
            <p:ph type="title"/>
          </p:nvPr>
        </p:nvSpPr>
        <p:spPr>
          <a:xfrm>
            <a:off x="152400" y="533400"/>
            <a:ext cx="8801100" cy="5333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8B8B8B"/>
              </a:buClr>
              <a:buSzPct val="25000"/>
              <a:buFont typeface="Calibri"/>
              <a:buNone/>
            </a:pPr>
            <a:r>
              <a:rPr lang="en-US" sz="325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Intended Application</a:t>
            </a:r>
            <a:endParaRPr lang="en-US" sz="32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166"/>
          <p:cNvSpPr txBox="1"/>
          <p:nvPr/>
        </p:nvSpPr>
        <p:spPr>
          <a:xfrm>
            <a:off x="0" y="6629400"/>
            <a:ext cx="7162801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000" i="0" u="none" strike="noStrike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University of California, Davis – Department of Mechanical &amp; Aerospace Engineering</a:t>
            </a:r>
          </a:p>
        </p:txBody>
      </p:sp>
      <p:sp>
        <p:nvSpPr>
          <p:cNvPr id="20" name="Shape 435"/>
          <p:cNvSpPr txBox="1"/>
          <p:nvPr/>
        </p:nvSpPr>
        <p:spPr>
          <a:xfrm>
            <a:off x="8038011" y="46432"/>
            <a:ext cx="1102689" cy="338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EFEFE"/>
              </a:buClr>
              <a:buSzPct val="25000"/>
              <a:buFont typeface="Calibri"/>
              <a:buNone/>
            </a:pPr>
            <a:r>
              <a:rPr lang="en-US" sz="1600" b="1" i="0" u="none" strike="noStrike" cap="none" baseline="0" dirty="0" smtClean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MAE - 252</a:t>
            </a:r>
            <a:endParaRPr lang="en-US" sz="1600" b="1" i="0" u="none" strike="noStrike" cap="none" baseline="0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Shape 155"/>
          <p:cNvSpPr txBox="1"/>
          <p:nvPr/>
        </p:nvSpPr>
        <p:spPr>
          <a:xfrm>
            <a:off x="7171510" y="6620691"/>
            <a:ext cx="1524000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000" b="1" i="0" u="none" strike="noStrike" cap="none" baseline="0" dirty="0" smtClean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March 9, </a:t>
            </a:r>
            <a:r>
              <a:rPr lang="en-US" sz="1000" b="1" i="0" u="none" strike="noStrike" cap="none" baseline="0" dirty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2015</a:t>
            </a:r>
          </a:p>
        </p:txBody>
      </p:sp>
      <p:sp>
        <p:nvSpPr>
          <p:cNvPr id="22" name="Shape 450"/>
          <p:cNvSpPr txBox="1"/>
          <p:nvPr/>
        </p:nvSpPr>
        <p:spPr>
          <a:xfrm>
            <a:off x="8686800" y="6628207"/>
            <a:ext cx="533399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D596852A-CE99-4B7D-B93B-66EA320660A3}" type="slidenum">
              <a:rPr lang="en-US" sz="1000" b="1" i="0" u="none" strike="noStrike" cap="none" baseline="0" smtClean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000" b="1" i="0" u="none" strike="noStrike" cap="none" baseline="0" dirty="0">
              <a:solidFill>
                <a:srgbClr val="25252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Shape 165"/>
          <p:cNvSpPr/>
          <p:nvPr/>
        </p:nvSpPr>
        <p:spPr>
          <a:xfrm>
            <a:off x="152400" y="1013022"/>
            <a:ext cx="8801100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i="0" u="none" strike="noStrike" baseline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Inspection</a:t>
            </a:r>
            <a:endParaRPr lang="en-US" sz="1800" i="0" u="none" strike="noStrike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473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/>
        </p:nvSpPr>
        <p:spPr>
          <a:xfrm>
            <a:off x="152400" y="1066800"/>
            <a:ext cx="8801100" cy="369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 i="0" u="none" strike="noStrike" baseline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Shape 401"/>
          <p:cNvSpPr txBox="1"/>
          <p:nvPr/>
        </p:nvSpPr>
        <p:spPr>
          <a:xfrm>
            <a:off x="0" y="6629400"/>
            <a:ext cx="7162799" cy="246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52525"/>
              </a:buClr>
              <a:buSzPct val="25000"/>
              <a:buFont typeface="Calibri"/>
              <a:buNone/>
            </a:pPr>
            <a:r>
              <a:rPr lang="en-US" sz="1000" i="0" u="none" strike="noStrike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University of California, Davis – Department of Mechanical &amp; Aerospace Engineering</a:t>
            </a:r>
          </a:p>
        </p:txBody>
      </p:sp>
      <p:sp>
        <p:nvSpPr>
          <p:cNvPr id="402" name="Shape 402"/>
          <p:cNvSpPr txBox="1"/>
          <p:nvPr/>
        </p:nvSpPr>
        <p:spPr>
          <a:xfrm>
            <a:off x="152400" y="533400"/>
            <a:ext cx="8801100" cy="5333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8B8B8B"/>
              </a:buClr>
              <a:buSzPct val="25000"/>
              <a:buFont typeface="Calibri"/>
              <a:buNone/>
            </a:pPr>
            <a:r>
              <a:rPr lang="en-US" sz="325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CV Results (N=10)</a:t>
            </a:r>
          </a:p>
        </p:txBody>
      </p:sp>
      <p:graphicFrame>
        <p:nvGraphicFramePr>
          <p:cNvPr id="404" name="Shape 404"/>
          <p:cNvGraphicFramePr/>
          <p:nvPr>
            <p:extLst>
              <p:ext uri="{D42A27DB-BD31-4B8C-83A1-F6EECF244321}">
                <p14:modId xmlns:p14="http://schemas.microsoft.com/office/powerpoint/2010/main" val="3876843688"/>
              </p:ext>
            </p:extLst>
          </p:nvPr>
        </p:nvGraphicFramePr>
        <p:xfrm>
          <a:off x="351200" y="1765350"/>
          <a:ext cx="7974000" cy="3327300"/>
        </p:xfrm>
        <a:graphic>
          <a:graphicData uri="http://schemas.openxmlformats.org/drawingml/2006/table">
            <a:tbl>
              <a:tblPr>
                <a:noFill/>
                <a:tableStyleId>{C8B47A71-D93B-42E7-9B62-39BFE47FC578}</a:tableStyleId>
              </a:tblPr>
              <a:tblGrid>
                <a:gridCol w="769400"/>
                <a:gridCol w="680825"/>
                <a:gridCol w="660675"/>
                <a:gridCol w="1274050"/>
                <a:gridCol w="1635700"/>
                <a:gridCol w="1317650"/>
                <a:gridCol w="1635700"/>
              </a:tblGrid>
              <a:tr h="453725"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Deliberative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Reactive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28575" marR="28575" marT="19050" marB="19050" anchor="b"/>
                </a:tc>
              </a:tr>
              <a:tr h="378100"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x (cm)</a:t>
                      </a:r>
                    </a:p>
                  </a:txBody>
                  <a:tcPr marL="28575" marR="28575" marT="19050" marB="19050" anchor="b">
                    <a:lnB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y(cm)</a:t>
                      </a:r>
                    </a:p>
                  </a:txBody>
                  <a:tcPr marL="28575" marR="28575" marT="19050" marB="19050" anchor="b">
                    <a:lnB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z(cm)</a:t>
                      </a:r>
                    </a:p>
                  </a:txBody>
                  <a:tcPr marL="28575" marR="28575" marT="19050" marB="19050" anchor="b"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Time (s)</a:t>
                      </a:r>
                    </a:p>
                  </a:txBody>
                  <a:tcPr marL="28575" marR="28575" marT="19050" marB="19050" anchor="b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Fuel (cm/s)</a:t>
                      </a:r>
                    </a:p>
                  </a:txBody>
                  <a:tcPr marL="28575" marR="28575" marT="19050" marB="19050" anchor="b"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Time (s)</a:t>
                      </a:r>
                    </a:p>
                  </a:txBody>
                  <a:tcPr marL="28575" marR="28575" marT="19050" marB="19050" anchor="b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Fuel (cm/s)</a:t>
                      </a:r>
                    </a:p>
                  </a:txBody>
                  <a:tcPr marL="28575" marR="28575" marT="19050" marB="19050" anchor="b">
                    <a:lnB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100"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100</a:t>
                      </a:r>
                    </a:p>
                  </a:txBody>
                  <a:tcPr marL="28575" marR="28575" marT="19050" marB="19050" anchor="b">
                    <a:lnT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0</a:t>
                      </a:r>
                    </a:p>
                  </a:txBody>
                  <a:tcPr marL="28575" marR="28575" marT="19050" marB="19050" anchor="b">
                    <a:lnT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0</a:t>
                      </a:r>
                    </a:p>
                  </a:txBody>
                  <a:tcPr marL="28575" marR="28575" marT="19050" marB="19050" anchor="b"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94.6</a:t>
                      </a:r>
                    </a:p>
                  </a:txBody>
                  <a:tcPr marL="28575" marR="28575" marT="19050" marB="19050" anchor="b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2.58</a:t>
                      </a:r>
                    </a:p>
                  </a:txBody>
                  <a:tcPr marL="28575" marR="28575" marT="19050" marB="19050" anchor="b"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111.2</a:t>
                      </a:r>
                    </a:p>
                  </a:txBody>
                  <a:tcPr marL="28575" marR="28575" marT="19050" marB="19050" anchor="b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65.19</a:t>
                      </a:r>
                    </a:p>
                  </a:txBody>
                  <a:tcPr marL="28575" marR="28575" marT="19050" marB="19050" anchor="b">
                    <a:lnT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53725"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50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37</a:t>
                      </a:r>
                    </a:p>
                  </a:txBody>
                  <a:tcPr marL="28575" marR="28575" marT="19050" marB="19050" anchor="b"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181.6</a:t>
                      </a:r>
                    </a:p>
                  </a:txBody>
                  <a:tcPr marL="28575" marR="28575" marT="19050" marB="19050" anchor="b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2.57</a:t>
                      </a:r>
                    </a:p>
                  </a:txBody>
                  <a:tcPr marL="28575" marR="28575" marT="19050" marB="19050" anchor="b"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200.0</a:t>
                      </a:r>
                    </a:p>
                  </a:txBody>
                  <a:tcPr marL="28575" marR="28575" marT="19050" marB="19050" anchor="b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141.47</a:t>
                      </a:r>
                    </a:p>
                  </a:txBody>
                  <a:tcPr marL="28575" marR="28575" marT="19050" marB="19050" anchor="b"/>
                </a:tc>
              </a:tr>
              <a:tr h="378100"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300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0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0</a:t>
                      </a:r>
                    </a:p>
                  </a:txBody>
                  <a:tcPr marL="28575" marR="28575" marT="19050" marB="19050" anchor="b"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294.8</a:t>
                      </a:r>
                    </a:p>
                  </a:txBody>
                  <a:tcPr marL="28575" marR="28575" marT="19050" marB="19050" anchor="b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2.61</a:t>
                      </a:r>
                    </a:p>
                  </a:txBody>
                  <a:tcPr marL="28575" marR="28575" marT="19050" marB="19050" anchor="b"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312.0</a:t>
                      </a:r>
                    </a:p>
                  </a:txBody>
                  <a:tcPr marL="28575" marR="28575" marT="19050" marB="19050" anchor="b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72.84</a:t>
                      </a:r>
                    </a:p>
                  </a:txBody>
                  <a:tcPr marL="28575" marR="28575" marT="19050" marB="19050" anchor="b"/>
                </a:tc>
              </a:tr>
              <a:tr h="453725"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50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37</a:t>
                      </a:r>
                    </a:p>
                  </a:txBody>
                  <a:tcPr marL="28575" marR="28575" marT="19050" marB="19050" anchor="b"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381.6</a:t>
                      </a:r>
                    </a:p>
                  </a:txBody>
                  <a:tcPr marL="28575" marR="28575" marT="19050" marB="19050" anchor="b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2.58</a:t>
                      </a:r>
                    </a:p>
                  </a:txBody>
                  <a:tcPr marL="28575" marR="28575" marT="19050" marB="19050" anchor="b"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398.7</a:t>
                      </a:r>
                    </a:p>
                  </a:txBody>
                  <a:tcPr marL="28575" marR="28575" marT="19050" marB="19050" anchor="b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308.82</a:t>
                      </a:r>
                    </a:p>
                  </a:txBody>
                  <a:tcPr marL="28575" marR="28575" marT="19050" marB="19050" anchor="b"/>
                </a:tc>
              </a:tr>
              <a:tr h="378100"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500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0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0</a:t>
                      </a:r>
                    </a:p>
                  </a:txBody>
                  <a:tcPr marL="28575" marR="28575" marT="19050" marB="19050" anchor="b"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495.0</a:t>
                      </a:r>
                    </a:p>
                  </a:txBody>
                  <a:tcPr marL="28575" marR="28575" marT="19050" marB="19050" anchor="b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2.61</a:t>
                      </a:r>
                    </a:p>
                  </a:txBody>
                  <a:tcPr marL="28575" marR="28575" marT="19050" marB="19050" anchor="b"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512.5</a:t>
                      </a:r>
                    </a:p>
                  </a:txBody>
                  <a:tcPr marL="28575" marR="28575" marT="19050" marB="19050" anchor="b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72.56</a:t>
                      </a:r>
                    </a:p>
                  </a:txBody>
                  <a:tcPr marL="28575" marR="28575" marT="19050" marB="19050" anchor="b"/>
                </a:tc>
              </a:tr>
              <a:tr h="453725"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50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37</a:t>
                      </a:r>
                    </a:p>
                  </a:txBody>
                  <a:tcPr marL="28575" marR="28575" marT="19050" marB="19050" anchor="b"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581.6</a:t>
                      </a:r>
                    </a:p>
                  </a:txBody>
                  <a:tcPr marL="28575" marR="28575" marT="19050" marB="19050" anchor="b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2.65</a:t>
                      </a:r>
                    </a:p>
                  </a:txBody>
                  <a:tcPr marL="28575" marR="28575" marT="19050" marB="19050" anchor="b"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599.6</a:t>
                      </a:r>
                    </a:p>
                  </a:txBody>
                  <a:tcPr marL="28575" marR="28575" marT="19050" marB="19050" anchor="b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116.65</a:t>
                      </a:r>
                    </a:p>
                  </a:txBody>
                  <a:tcPr marL="28575" marR="28575" marT="19050" marB="19050" anchor="b"/>
                </a:tc>
              </a:tr>
            </a:tbl>
          </a:graphicData>
        </a:graphic>
      </p:graphicFrame>
      <p:sp>
        <p:nvSpPr>
          <p:cNvPr id="9" name="Shape 435"/>
          <p:cNvSpPr txBox="1"/>
          <p:nvPr/>
        </p:nvSpPr>
        <p:spPr>
          <a:xfrm>
            <a:off x="8038011" y="54670"/>
            <a:ext cx="1102689" cy="338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EFEFE"/>
              </a:buClr>
              <a:buSzPct val="25000"/>
              <a:buFont typeface="Calibri"/>
              <a:buNone/>
            </a:pPr>
            <a:r>
              <a:rPr lang="en-US" sz="1600" b="1" i="0" u="none" strike="noStrike" cap="none" baseline="0" dirty="0" smtClean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MAE - 252</a:t>
            </a:r>
            <a:endParaRPr lang="en-US" sz="1600" b="1" i="0" u="none" strike="noStrike" cap="none" baseline="0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450"/>
          <p:cNvSpPr txBox="1"/>
          <p:nvPr/>
        </p:nvSpPr>
        <p:spPr>
          <a:xfrm>
            <a:off x="8686800" y="6628207"/>
            <a:ext cx="533399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7E0AC6B8-6E00-4034-A78D-02AD1E3ECFCD}" type="slidenum">
              <a:rPr lang="en-US" sz="1000" b="1" i="0" u="none" strike="noStrike" cap="none" baseline="0" smtClean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000" b="1" i="0" u="none" strike="noStrike" cap="none" baseline="0" dirty="0">
              <a:solidFill>
                <a:srgbClr val="25252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55"/>
          <p:cNvSpPr txBox="1"/>
          <p:nvPr/>
        </p:nvSpPr>
        <p:spPr>
          <a:xfrm>
            <a:off x="7171510" y="6620691"/>
            <a:ext cx="1524000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000" b="1" i="0" u="none" strike="noStrike" cap="none" baseline="0" dirty="0" smtClean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March 9, </a:t>
            </a:r>
            <a:r>
              <a:rPr lang="en-US" sz="1000" b="1" i="0" u="none" strike="noStrike" cap="none" baseline="0" dirty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2015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/>
        </p:nvSpPr>
        <p:spPr>
          <a:xfrm>
            <a:off x="152400" y="1066800"/>
            <a:ext cx="8801100" cy="369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 i="0" u="none" strike="noStrike" baseline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Shape 413"/>
          <p:cNvSpPr txBox="1"/>
          <p:nvPr/>
        </p:nvSpPr>
        <p:spPr>
          <a:xfrm>
            <a:off x="0" y="6629400"/>
            <a:ext cx="7162799" cy="246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52525"/>
              </a:buClr>
              <a:buSzPct val="25000"/>
              <a:buFont typeface="Calibri"/>
              <a:buNone/>
            </a:pPr>
            <a:r>
              <a:rPr lang="en-US" sz="1000" i="0" u="none" strike="noStrike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University of California, Davis – Department of Mechanical &amp; Aerospace Engineering</a:t>
            </a:r>
          </a:p>
        </p:txBody>
      </p:sp>
      <p:sp>
        <p:nvSpPr>
          <p:cNvPr id="414" name="Shape 414"/>
          <p:cNvSpPr txBox="1"/>
          <p:nvPr/>
        </p:nvSpPr>
        <p:spPr>
          <a:xfrm>
            <a:off x="152400" y="533400"/>
            <a:ext cx="8801100" cy="5333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8B8B8B"/>
              </a:buClr>
              <a:buSzPct val="25000"/>
              <a:buFont typeface="Calibri"/>
              <a:buNone/>
            </a:pPr>
            <a:r>
              <a:rPr lang="en-US" sz="325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Sensor Error Results</a:t>
            </a:r>
          </a:p>
        </p:txBody>
      </p:sp>
      <p:pic>
        <p:nvPicPr>
          <p:cNvPr id="416" name="Shape 4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875" y="1054925"/>
            <a:ext cx="8360248" cy="523476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435"/>
          <p:cNvSpPr txBox="1"/>
          <p:nvPr/>
        </p:nvSpPr>
        <p:spPr>
          <a:xfrm>
            <a:off x="8038011" y="46432"/>
            <a:ext cx="1102689" cy="338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EFEFE"/>
              </a:buClr>
              <a:buSzPct val="25000"/>
              <a:buFont typeface="Calibri"/>
              <a:buNone/>
            </a:pPr>
            <a:r>
              <a:rPr lang="en-US" sz="1600" b="1" i="0" u="none" strike="noStrike" cap="none" baseline="0" dirty="0" smtClean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MAE - 252</a:t>
            </a:r>
            <a:endParaRPr lang="en-US" sz="1600" b="1" i="0" u="none" strike="noStrike" cap="none" baseline="0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450"/>
          <p:cNvSpPr txBox="1"/>
          <p:nvPr/>
        </p:nvSpPr>
        <p:spPr>
          <a:xfrm>
            <a:off x="8686800" y="6628207"/>
            <a:ext cx="533399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7E0AC6B8-6E00-4034-A78D-02AD1E3ECFCD}" type="slidenum">
              <a:rPr lang="en-US" sz="1000" b="1" i="0" u="none" strike="noStrike" cap="none" baseline="0" smtClean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000" b="1" i="0" u="none" strike="noStrike" cap="none" baseline="0" dirty="0">
              <a:solidFill>
                <a:srgbClr val="25252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55"/>
          <p:cNvSpPr txBox="1"/>
          <p:nvPr/>
        </p:nvSpPr>
        <p:spPr>
          <a:xfrm>
            <a:off x="7171510" y="6620691"/>
            <a:ext cx="1524000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000" b="1" i="0" u="none" strike="noStrike" cap="none" baseline="0" dirty="0" smtClean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March 9, </a:t>
            </a:r>
            <a:r>
              <a:rPr lang="en-US" sz="1000" b="1" i="0" u="none" strike="noStrike" cap="none" baseline="0" dirty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2015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/>
        </p:nvSpPr>
        <p:spPr>
          <a:xfrm>
            <a:off x="152400" y="1066800"/>
            <a:ext cx="8801100" cy="369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 i="0" u="none" strike="noStrike" baseline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Shape 425"/>
          <p:cNvSpPr txBox="1"/>
          <p:nvPr/>
        </p:nvSpPr>
        <p:spPr>
          <a:xfrm>
            <a:off x="0" y="6629400"/>
            <a:ext cx="7162799" cy="246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52525"/>
              </a:buClr>
              <a:buSzPct val="25000"/>
              <a:buFont typeface="Calibri"/>
              <a:buNone/>
            </a:pPr>
            <a:r>
              <a:rPr lang="en-US" sz="1000" i="0" u="none" strike="noStrike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University of California, Davis – Department of Mechanical &amp; Aerospace Engineering</a:t>
            </a:r>
          </a:p>
        </p:txBody>
      </p:sp>
      <p:sp>
        <p:nvSpPr>
          <p:cNvPr id="426" name="Shape 426"/>
          <p:cNvSpPr txBox="1">
            <a:spLocks noGrp="1"/>
          </p:cNvSpPr>
          <p:nvPr>
            <p:ph type="body" idx="1"/>
          </p:nvPr>
        </p:nvSpPr>
        <p:spPr>
          <a:xfrm>
            <a:off x="228600" y="1436132"/>
            <a:ext cx="8645100" cy="50408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152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Calibri"/>
              <a:buChar char="▪"/>
            </a:pPr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Start 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at </a:t>
            </a:r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(x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, y, </a:t>
            </a:r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z) 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(254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, 127, </a:t>
            </a:r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94) [cm]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152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Calibri"/>
              <a:buChar char="▪"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Reactive architecture on right</a:t>
            </a:r>
          </a:p>
          <a:p>
            <a:pPr marL="457200" marR="0" lvl="0" indent="-330200" algn="l" rtl="0">
              <a:lnSpc>
                <a:spcPct val="100000"/>
              </a:lnSpc>
              <a:spcBef>
                <a:spcPts val="152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Calibri"/>
              <a:buChar char="▪"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Deliberative architecture on left</a:t>
            </a:r>
          </a:p>
          <a:p>
            <a:pPr marL="457200" marR="0" lvl="0" indent="-330200" algn="l" rtl="0">
              <a:lnSpc>
                <a:spcPct val="100000"/>
              </a:lnSpc>
              <a:spcBef>
                <a:spcPts val="152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Calibri"/>
              <a:buChar char="▪"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Play video</a:t>
            </a:r>
          </a:p>
        </p:txBody>
      </p:sp>
      <p:sp>
        <p:nvSpPr>
          <p:cNvPr id="427" name="Shape 427"/>
          <p:cNvSpPr txBox="1"/>
          <p:nvPr/>
        </p:nvSpPr>
        <p:spPr>
          <a:xfrm>
            <a:off x="152400" y="533400"/>
            <a:ext cx="8801100" cy="5333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8B8B8B"/>
              </a:buClr>
              <a:buSzPct val="25000"/>
              <a:buFont typeface="Calibri"/>
              <a:buNone/>
            </a:pPr>
            <a:r>
              <a:rPr lang="en-US" sz="325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An example trial</a:t>
            </a:r>
          </a:p>
        </p:txBody>
      </p:sp>
      <p:sp>
        <p:nvSpPr>
          <p:cNvPr id="2" name="Rectangle 1"/>
          <p:cNvSpPr/>
          <p:nvPr/>
        </p:nvSpPr>
        <p:spPr>
          <a:xfrm>
            <a:off x="4454820" y="32751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0" name="Shape 435"/>
          <p:cNvSpPr txBox="1"/>
          <p:nvPr/>
        </p:nvSpPr>
        <p:spPr>
          <a:xfrm>
            <a:off x="8038011" y="46432"/>
            <a:ext cx="1102689" cy="338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EFEFE"/>
              </a:buClr>
              <a:buSzPct val="25000"/>
              <a:buFont typeface="Calibri"/>
              <a:buNone/>
            </a:pPr>
            <a:r>
              <a:rPr lang="en-US" sz="1600" b="1" i="0" u="none" strike="noStrike" cap="none" baseline="0" dirty="0" smtClean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MAE - 252</a:t>
            </a:r>
            <a:endParaRPr lang="en-US" sz="1600" b="1" i="0" u="none" strike="noStrike" cap="none" baseline="0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450"/>
          <p:cNvSpPr txBox="1"/>
          <p:nvPr/>
        </p:nvSpPr>
        <p:spPr>
          <a:xfrm>
            <a:off x="8686800" y="6628207"/>
            <a:ext cx="533399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48B5558B-26C2-4AEC-9259-80D34160B5E4}" type="slidenum">
              <a:rPr lang="en-US" sz="1000" b="1" i="0" u="none" strike="noStrike" cap="none" baseline="0" smtClean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000" b="1" i="0" u="none" strike="noStrike" cap="none" baseline="0" dirty="0">
              <a:solidFill>
                <a:srgbClr val="25252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55"/>
          <p:cNvSpPr txBox="1"/>
          <p:nvPr/>
        </p:nvSpPr>
        <p:spPr>
          <a:xfrm>
            <a:off x="7171510" y="6620691"/>
            <a:ext cx="1524000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000" b="1" i="0" u="none" strike="noStrike" cap="none" baseline="0" dirty="0" smtClean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March 9, </a:t>
            </a:r>
            <a:r>
              <a:rPr lang="en-US" sz="1000" b="1" i="0" u="none" strike="noStrike" cap="none" baseline="0" dirty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2015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/>
        </p:nvSpPr>
        <p:spPr>
          <a:xfrm>
            <a:off x="152400" y="1066800"/>
            <a:ext cx="8801100" cy="369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Shape 439"/>
          <p:cNvSpPr txBox="1"/>
          <p:nvPr/>
        </p:nvSpPr>
        <p:spPr>
          <a:xfrm>
            <a:off x="152400" y="533400"/>
            <a:ext cx="8801100" cy="5333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8B8B8B"/>
              </a:buClr>
              <a:buSzPct val="25000"/>
              <a:buFont typeface="Calibri"/>
              <a:buNone/>
            </a:pPr>
            <a:r>
              <a:rPr lang="en-US" sz="32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Future Ideas</a:t>
            </a:r>
          </a:p>
        </p:txBody>
      </p:sp>
      <p:sp>
        <p:nvSpPr>
          <p:cNvPr id="13" name="Shape 450"/>
          <p:cNvSpPr txBox="1"/>
          <p:nvPr/>
        </p:nvSpPr>
        <p:spPr>
          <a:xfrm>
            <a:off x="8686800" y="6628207"/>
            <a:ext cx="533399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DBAB080D-9132-4F77-8984-00EE7969E8F2}" type="slidenum">
              <a:rPr lang="en-US" sz="1000" b="1" i="0" u="none" strike="noStrike" cap="none" baseline="0" smtClean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000" b="1" i="0" u="none" strike="noStrike" cap="none" baseline="0" dirty="0">
              <a:solidFill>
                <a:srgbClr val="25252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155"/>
          <p:cNvSpPr txBox="1"/>
          <p:nvPr/>
        </p:nvSpPr>
        <p:spPr>
          <a:xfrm>
            <a:off x="7171510" y="6620691"/>
            <a:ext cx="1524000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000" b="1" i="0" u="none" strike="noStrike" cap="none" baseline="0" dirty="0" smtClean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March 9, </a:t>
            </a:r>
            <a:r>
              <a:rPr lang="en-US" sz="1000" b="1" i="0" u="none" strike="noStrike" cap="none" baseline="0" dirty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2015</a:t>
            </a:r>
          </a:p>
        </p:txBody>
      </p:sp>
      <p:sp>
        <p:nvSpPr>
          <p:cNvPr id="9" name="Shape 224"/>
          <p:cNvSpPr txBox="1"/>
          <p:nvPr/>
        </p:nvSpPr>
        <p:spPr>
          <a:xfrm>
            <a:off x="0" y="6629400"/>
            <a:ext cx="7162801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000" i="0" u="none" strike="noStrike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University of California, Davis – Department of Mechanical &amp; Aerospace Engineering</a:t>
            </a:r>
          </a:p>
        </p:txBody>
      </p:sp>
      <p:sp>
        <p:nvSpPr>
          <p:cNvPr id="8" name="Shape 435"/>
          <p:cNvSpPr txBox="1"/>
          <p:nvPr/>
        </p:nvSpPr>
        <p:spPr>
          <a:xfrm>
            <a:off x="8038011" y="46432"/>
            <a:ext cx="1102689" cy="338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EFEFE"/>
              </a:buClr>
              <a:buSzPct val="25000"/>
              <a:buFont typeface="Calibri"/>
              <a:buNone/>
            </a:pPr>
            <a:r>
              <a:rPr lang="en-US" sz="1600" b="1" i="0" u="none" strike="noStrike" cap="none" baseline="0" dirty="0" smtClean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MAE - 252</a:t>
            </a:r>
            <a:endParaRPr lang="en-US" sz="1600" b="1" i="0" u="none" strike="noStrike" cap="none" baseline="0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175"/>
          <p:cNvSpPr txBox="1">
            <a:spLocks noGrp="1"/>
          </p:cNvSpPr>
          <p:nvPr>
            <p:ph type="body" idx="1"/>
          </p:nvPr>
        </p:nvSpPr>
        <p:spPr>
          <a:xfrm>
            <a:off x="537519" y="1744902"/>
            <a:ext cx="8297562" cy="246505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ymbol"/>
              <a:buChar char="▪"/>
            </a:pPr>
            <a:r>
              <a:rPr lang="en-US" sz="2000" i="0" u="none" strike="noStrike" baseline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Hybrid</a:t>
            </a:r>
            <a:r>
              <a:rPr lang="en-US" sz="2000" i="0" u="none" strike="noStrik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 Control Architecture</a:t>
            </a:r>
            <a:endParaRPr lang="en-US" sz="2000" i="0" u="none" strike="noStrike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ymbol"/>
              <a:buChar char="▪"/>
            </a:pPr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Increase performance during plan and act steps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ymbol"/>
              <a:buChar char="▪"/>
            </a:pPr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Use reactive sub-architectures but with knowledge of environment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ymbol"/>
              <a:buChar char="▪"/>
            </a:pPr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Further split burn weight determination scheme to make each axis independent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75"/>
          <p:cNvSpPr txBox="1">
            <a:spLocks/>
          </p:cNvSpPr>
          <p:nvPr/>
        </p:nvSpPr>
        <p:spPr>
          <a:xfrm>
            <a:off x="537519" y="3888605"/>
            <a:ext cx="7584989" cy="246505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15900" algn="l" rtl="0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dk2"/>
              </a:buClr>
              <a:buFont typeface="Noto Symbol"/>
              <a:buChar char="▪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742950" marR="0" indent="-18415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7F7F7F"/>
              </a:buClr>
              <a:buFont typeface="Noto Symbol"/>
              <a:buChar char="▪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143000" marR="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dk2"/>
              </a:buClr>
              <a:buFont typeface="Noto Symbol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600200" marR="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7F7F7F"/>
              </a:buClr>
              <a:buFont typeface="Noto Symbol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057400" marR="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7F7F7F"/>
              </a:buClr>
              <a:buFont typeface="Noto Symbol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514600" marR="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dk2"/>
              </a:buClr>
              <a:buFont typeface="Calibri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971800" marR="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dk2"/>
              </a:buClr>
              <a:buFont typeface="Calibri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429000" marR="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dk2"/>
              </a:buClr>
              <a:buFont typeface="Calibri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886200" marR="0" indent="-22860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dk2"/>
              </a:buClr>
              <a:buFont typeface="Calibri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indent="-34290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</a:pPr>
            <a:r>
              <a:rPr 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Kalman</a:t>
            </a:r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 Filter</a:t>
            </a:r>
          </a:p>
          <a:p>
            <a:pPr lvl="1" indent="-285750">
              <a:spcBef>
                <a:spcPts val="920"/>
              </a:spcBef>
              <a:spcAft>
                <a:spcPts val="0"/>
              </a:spcAft>
              <a:buSzPct val="100000"/>
            </a:pPr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Minimize error of state vector determined during sense step</a:t>
            </a:r>
          </a:p>
          <a:p>
            <a:pPr lvl="1" indent="-285750">
              <a:spcBef>
                <a:spcPts val="920"/>
              </a:spcBef>
              <a:spcAft>
                <a:spcPts val="0"/>
              </a:spcAft>
              <a:buSzPct val="100000"/>
            </a:pPr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Can be used to combine both laser rangefinder and computer vision measurements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>
            <a:spLocks noGrp="1"/>
          </p:cNvSpPr>
          <p:nvPr>
            <p:ph type="title"/>
          </p:nvPr>
        </p:nvSpPr>
        <p:spPr>
          <a:xfrm>
            <a:off x="152400" y="533400"/>
            <a:ext cx="8801100" cy="5333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8B8B8B"/>
              </a:buClr>
              <a:buSzPct val="25000"/>
              <a:buFont typeface="Calibri"/>
              <a:buNone/>
            </a:pPr>
            <a:r>
              <a:rPr lang="en-US" sz="3250" i="0" u="none" strike="noStrike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Questions?</a:t>
            </a:r>
          </a:p>
        </p:txBody>
      </p:sp>
      <p:sp>
        <p:nvSpPr>
          <p:cNvPr id="450" name="Shape 450"/>
          <p:cNvSpPr txBox="1"/>
          <p:nvPr/>
        </p:nvSpPr>
        <p:spPr>
          <a:xfrm>
            <a:off x="8686800" y="6628207"/>
            <a:ext cx="533399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7E0AC6B8-6E00-4034-A78D-02AD1E3ECFCD}" type="slidenum">
              <a:rPr lang="en-US" sz="1000" b="1" i="0" u="none" strike="noStrike" cap="none" baseline="0" smtClean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000" b="1" i="0" u="none" strike="noStrike" cap="none" baseline="0" dirty="0">
              <a:solidFill>
                <a:srgbClr val="25252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1" name="Shape 451"/>
          <p:cNvPicPr preferRelativeResize="0"/>
          <p:nvPr/>
        </p:nvPicPr>
        <p:blipFill rotWithShape="1">
          <a:blip r:embed="rId3">
            <a:alphaModFix/>
          </a:blip>
          <a:srcRect t="20032"/>
          <a:stretch/>
        </p:blipFill>
        <p:spPr>
          <a:xfrm>
            <a:off x="380998" y="1371600"/>
            <a:ext cx="8362473" cy="48767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155"/>
          <p:cNvSpPr txBox="1"/>
          <p:nvPr/>
        </p:nvSpPr>
        <p:spPr>
          <a:xfrm>
            <a:off x="7171510" y="6620691"/>
            <a:ext cx="1524000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000" b="1" i="0" u="none" strike="noStrike" cap="none" baseline="0" dirty="0" smtClean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March 9, </a:t>
            </a:r>
            <a:r>
              <a:rPr lang="en-US" sz="1000" b="1" i="0" u="none" strike="noStrike" cap="none" baseline="0" dirty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2015</a:t>
            </a:r>
          </a:p>
        </p:txBody>
      </p:sp>
      <p:sp>
        <p:nvSpPr>
          <p:cNvPr id="7" name="Shape 224"/>
          <p:cNvSpPr txBox="1"/>
          <p:nvPr/>
        </p:nvSpPr>
        <p:spPr>
          <a:xfrm>
            <a:off x="0" y="6629400"/>
            <a:ext cx="7162801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000" i="0" u="none" strike="noStrike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University of California, Davis – Department of Mechanical &amp; Aerospace Engineering</a:t>
            </a:r>
          </a:p>
        </p:txBody>
      </p:sp>
      <p:sp>
        <p:nvSpPr>
          <p:cNvPr id="9" name="Shape 435"/>
          <p:cNvSpPr txBox="1"/>
          <p:nvPr/>
        </p:nvSpPr>
        <p:spPr>
          <a:xfrm>
            <a:off x="8038011" y="46432"/>
            <a:ext cx="1102689" cy="338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EFEFE"/>
              </a:buClr>
              <a:buSzPct val="25000"/>
              <a:buFont typeface="Calibri"/>
              <a:buNone/>
            </a:pPr>
            <a:r>
              <a:rPr lang="en-US" sz="1600" b="1" i="0" u="none" strike="noStrike" cap="none" baseline="0" dirty="0" smtClean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MAE - 252</a:t>
            </a:r>
            <a:endParaRPr lang="en-US" sz="1600" b="1" i="0" u="none" strike="noStrike" cap="none" baseline="0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152400" y="533400"/>
            <a:ext cx="8801100" cy="5333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8B8B8B"/>
              </a:buClr>
              <a:buSzPct val="25000"/>
              <a:buFont typeface="Calibri"/>
              <a:buNone/>
            </a:pPr>
            <a:r>
              <a:rPr lang="en-US" sz="32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Problem Explanation</a:t>
            </a:r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1143000" y="2077168"/>
            <a:ext cx="3124200" cy="41828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Char char="▪"/>
            </a:pPr>
            <a:r>
              <a:rPr lang="en-US" sz="2000" i="0" u="none" strike="noStrike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Develop our simulation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ymbol"/>
              <a:buChar char="▪"/>
            </a:pPr>
            <a:r>
              <a:rPr lang="en-US" sz="1600" i="0" u="none" strike="noStrike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Start with </a:t>
            </a:r>
            <a:r>
              <a:rPr lang="en-US" sz="1600" i="0" u="none" strike="noStrike" baseline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Clohessy</a:t>
            </a:r>
            <a:r>
              <a:rPr lang="en-US" sz="1600" i="0" u="none" strike="noStrike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-Wiltshire model 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ymbol"/>
              <a:buChar char="▪"/>
            </a:pPr>
            <a:r>
              <a:rPr lang="en-US" sz="1600" i="0" u="none" strike="noStrike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Test with ideal systems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ymbol"/>
              <a:buChar char="▪"/>
            </a:pPr>
            <a:r>
              <a:rPr lang="en-US" sz="1600" i="0" u="none" strike="noStrike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Raise complexity and remove assumptions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Char char="▪"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Experiment with </a:t>
            </a:r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computer 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vision algorithm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Char char="▪"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Test multiple robotic architectures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920"/>
              </a:spcBef>
              <a:spcAft>
                <a:spcPts val="600"/>
              </a:spcAft>
              <a:buNone/>
            </a:pPr>
            <a:endParaRPr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920"/>
              </a:spcBef>
              <a:spcAft>
                <a:spcPts val="600"/>
              </a:spcAft>
              <a:buNone/>
            </a:pPr>
            <a:endParaRPr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152400" y="1066800"/>
            <a:ext cx="8801100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i="0" u="none" strike="noStrike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What we would like to accomplish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0" y="6629400"/>
            <a:ext cx="7162801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000" i="0" u="none" strike="noStrike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University of California, Davis – Department of Mechanical &amp; Aerospace Engineering</a:t>
            </a:r>
          </a:p>
        </p:txBody>
      </p:sp>
      <p:pic>
        <p:nvPicPr>
          <p:cNvPr id="168" name="Shape 168"/>
          <p:cNvPicPr preferRelativeResize="0"/>
          <p:nvPr/>
        </p:nvPicPr>
        <p:blipFill rotWithShape="1">
          <a:blip r:embed="rId3">
            <a:alphaModFix/>
          </a:blip>
          <a:srcRect b="39638"/>
          <a:stretch/>
        </p:blipFill>
        <p:spPr>
          <a:xfrm>
            <a:off x="5014306" y="1646447"/>
            <a:ext cx="3023705" cy="207211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35"/>
          <p:cNvSpPr txBox="1"/>
          <p:nvPr/>
        </p:nvSpPr>
        <p:spPr>
          <a:xfrm>
            <a:off x="8038011" y="46432"/>
            <a:ext cx="1102689" cy="338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EFEFE"/>
              </a:buClr>
              <a:buSzPct val="25000"/>
              <a:buFont typeface="Calibri"/>
              <a:buNone/>
            </a:pPr>
            <a:r>
              <a:rPr lang="en-US" sz="1600" b="1" i="0" u="none" strike="noStrike" cap="none" baseline="0" dirty="0" smtClean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MAE - 252</a:t>
            </a:r>
            <a:endParaRPr lang="en-US" sz="1600" b="1" i="0" u="none" strike="noStrike" cap="none" baseline="0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Shape 155"/>
          <p:cNvSpPr txBox="1"/>
          <p:nvPr/>
        </p:nvSpPr>
        <p:spPr>
          <a:xfrm>
            <a:off x="7171510" y="6620691"/>
            <a:ext cx="1524000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000" b="1" i="0" u="none" strike="noStrike" cap="none" baseline="0" dirty="0" smtClean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March 9, </a:t>
            </a:r>
            <a:r>
              <a:rPr lang="en-US" sz="1000" b="1" i="0" u="none" strike="noStrike" cap="none" baseline="0" dirty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2015</a:t>
            </a:r>
          </a:p>
        </p:txBody>
      </p:sp>
      <p:sp>
        <p:nvSpPr>
          <p:cNvPr id="9" name="Shape 450"/>
          <p:cNvSpPr txBox="1"/>
          <p:nvPr/>
        </p:nvSpPr>
        <p:spPr>
          <a:xfrm>
            <a:off x="8686800" y="6628207"/>
            <a:ext cx="533399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A0B003C4-4A3D-4FB4-94E5-1F18F175817F}" type="slidenum">
              <a:rPr lang="en-US" sz="1000" b="1" i="0" u="none" strike="noStrike" cap="none" baseline="0" smtClean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000" b="1" i="0" u="none" strike="noStrike" cap="none" baseline="0" dirty="0">
              <a:solidFill>
                <a:srgbClr val="25252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421" y="4214860"/>
            <a:ext cx="2557472" cy="19008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14305" y="3718561"/>
            <a:ext cx="302370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v-bar and r-bar rendezvous approaches</a:t>
            </a:r>
            <a:endParaRPr lang="en-US" sz="10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152400" y="533400"/>
            <a:ext cx="8801100" cy="5333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8B8B8B"/>
              </a:buClr>
              <a:buSzPct val="25000"/>
              <a:buFont typeface="Calibri"/>
              <a:buNone/>
            </a:pPr>
            <a:r>
              <a:rPr lang="en-US" sz="3250" i="0" u="none" strike="noStrike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Inspector</a:t>
            </a:r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228600" y="1652032"/>
            <a:ext cx="5241107" cy="246505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ymbol"/>
              <a:buChar char="▪"/>
            </a:pPr>
            <a:r>
              <a:rPr lang="en-US" sz="2000" i="0" u="none" strike="noStrike" baseline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Computer </a:t>
            </a:r>
            <a:r>
              <a:rPr lang="en-US" sz="2000" i="0" u="none" strike="noStrike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vision based navigation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ymbol"/>
              <a:buChar char="▪"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One full color camera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ymbol"/>
              <a:buChar char="▪"/>
            </a:pPr>
            <a:r>
              <a:rPr lang="en-US" sz="1600" i="0" u="none" strike="noStrike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Laser assisted range finding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ymbol"/>
              <a:buChar char="▪"/>
            </a:pPr>
            <a:r>
              <a:rPr lang="en-US" sz="1600" i="0" u="none" strike="noStrike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Simple shape recognition algorithms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92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Noto Symbol"/>
              <a:buChar char="▪"/>
            </a:pPr>
            <a:r>
              <a:rPr lang="en-US" sz="1600" i="0" u="none" strike="noStrike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Used to determine </a:t>
            </a:r>
            <a:r>
              <a:rPr lang="en-US" sz="1600" i="0" u="none" strike="noStrike" baseline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pose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152400" y="1066800"/>
            <a:ext cx="8801100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i="0" u="none" strike="noStrike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Outline of the autonomous inspector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0" y="6629400"/>
            <a:ext cx="7162801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000" i="0" u="none" strike="noStrike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University of California, Davis – Department of Mechanical &amp; Aerospace Engineering</a:t>
            </a:r>
          </a:p>
        </p:txBody>
      </p:sp>
      <p:pic>
        <p:nvPicPr>
          <p:cNvPr id="181" name="Shape 1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9707" y="1676400"/>
            <a:ext cx="2912291" cy="217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/>
          <p:nvPr/>
        </p:nvSpPr>
        <p:spPr>
          <a:xfrm>
            <a:off x="228600" y="3746500"/>
            <a:ext cx="4762076" cy="26669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ymbol"/>
              <a:buChar char="▪"/>
            </a:pPr>
            <a:r>
              <a:rPr lang="en-US" sz="2000" i="0" u="none" strike="noStrike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Assumptions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ymbol"/>
              <a:buChar char="▪"/>
            </a:pPr>
            <a:r>
              <a:rPr lang="en-US" sz="1600" i="0" u="none" strike="noStrike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Unlimited power storage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ymbol"/>
              <a:buChar char="▪"/>
            </a:pPr>
            <a:r>
              <a:rPr lang="en-US" sz="1600" i="0" u="none" strike="noStrike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Reaction wheels that never saturate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ymbol"/>
              <a:buChar char="▪"/>
            </a:pPr>
            <a:r>
              <a:rPr lang="en-US" sz="1600" i="0" u="none" strike="noStrike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Laser has ranging error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ymbol"/>
              <a:buChar char="▪"/>
            </a:pPr>
            <a:r>
              <a:rPr lang="en-US" sz="1600" i="0" u="none" strike="noStrike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Thrust is applied perfectly along all axes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92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Noto Symbol"/>
              <a:buChar char="▪"/>
            </a:pPr>
            <a:r>
              <a:rPr lang="en-US" sz="1600" i="0" u="none" strike="noStrike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Thrust has magnitude error</a:t>
            </a:r>
          </a:p>
        </p:txBody>
      </p:sp>
      <p:pic>
        <p:nvPicPr>
          <p:cNvPr id="183" name="Shape 183"/>
          <p:cNvPicPr preferRelativeResize="0"/>
          <p:nvPr/>
        </p:nvPicPr>
        <p:blipFill rotWithShape="1">
          <a:blip r:embed="rId4">
            <a:alphaModFix/>
          </a:blip>
          <a:srcRect t="7667" r="1481" b="30340"/>
          <a:stretch/>
        </p:blipFill>
        <p:spPr>
          <a:xfrm>
            <a:off x="5140235" y="4152901"/>
            <a:ext cx="3241763" cy="214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435"/>
          <p:cNvSpPr txBox="1"/>
          <p:nvPr/>
        </p:nvSpPr>
        <p:spPr>
          <a:xfrm>
            <a:off x="8038011" y="46432"/>
            <a:ext cx="1102689" cy="338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EFEFE"/>
              </a:buClr>
              <a:buSzPct val="25000"/>
              <a:buFont typeface="Calibri"/>
              <a:buNone/>
            </a:pPr>
            <a:r>
              <a:rPr lang="en-US" sz="1600" b="1" i="0" u="none" strike="noStrike" cap="none" baseline="0" dirty="0" smtClean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MAE - 252</a:t>
            </a:r>
            <a:endParaRPr lang="en-US" sz="1600" b="1" i="0" u="none" strike="noStrike" cap="none" baseline="0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hape 450"/>
          <p:cNvSpPr txBox="1"/>
          <p:nvPr/>
        </p:nvSpPr>
        <p:spPr>
          <a:xfrm>
            <a:off x="8686800" y="6628207"/>
            <a:ext cx="533399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7E0AC6B8-6E00-4034-A78D-02AD1E3ECFCD}" type="slidenum">
              <a:rPr lang="en-US" sz="1000" b="1" i="0" u="none" strike="noStrike" cap="none" baseline="0" smtClean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000" b="1" i="0" u="none" strike="noStrike" cap="none" baseline="0" dirty="0">
              <a:solidFill>
                <a:srgbClr val="25252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155"/>
          <p:cNvSpPr txBox="1"/>
          <p:nvPr/>
        </p:nvSpPr>
        <p:spPr>
          <a:xfrm>
            <a:off x="7171510" y="6620691"/>
            <a:ext cx="1524000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000" b="1" i="0" u="none" strike="noStrike" cap="none" baseline="0" dirty="0" smtClean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March 9, </a:t>
            </a:r>
            <a:r>
              <a:rPr lang="en-US" sz="1000" b="1" i="0" u="none" strike="noStrike" cap="none" baseline="0" dirty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2015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152400" y="533400"/>
            <a:ext cx="8801100" cy="5333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8B8B8B"/>
              </a:buClr>
              <a:buSzPct val="25000"/>
              <a:buFont typeface="Calibri"/>
              <a:buNone/>
            </a:pPr>
            <a:r>
              <a:rPr lang="en-US" sz="3250" i="0" u="none" strike="noStrike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Vision based navigation</a:t>
            </a:r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228600" y="1436132"/>
            <a:ext cx="5257799" cy="2450067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ymbol"/>
              <a:buChar char="▪"/>
            </a:pPr>
            <a:r>
              <a:rPr lang="en-US" sz="2000" i="0" u="none" strike="noStrike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Can quickly collect large amounts of data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ymbol"/>
              <a:buChar char="▪"/>
            </a:pPr>
            <a:r>
              <a:rPr lang="en-US" sz="1600" i="0" u="none" strike="noStrike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Can determine attitude and position relative to target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ymbol"/>
              <a:buChar char="▪"/>
            </a:pPr>
            <a:r>
              <a:rPr lang="en-US" sz="1600" i="0" u="none" strike="noStrike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Can use same cameras for other tasks (inspection or science mission)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ymbol"/>
              <a:buChar char="▪"/>
            </a:pPr>
            <a:r>
              <a:rPr lang="en-US" sz="1600" i="0" u="none" strike="noStrike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More data and increased accuracy with two images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ymbol"/>
              <a:buChar char="▪"/>
            </a:pPr>
            <a:r>
              <a:rPr lang="en-US" sz="1600" i="0" u="none" strike="noStrike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Can take video or just images depending on current task</a:t>
            </a:r>
          </a:p>
          <a:p>
            <a:pPr marL="742950" marR="0" lvl="1" indent="-184150" algn="l" rtl="0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7F7F7F"/>
              </a:buClr>
              <a:buFont typeface="Noto Symbol"/>
              <a:buNone/>
            </a:pPr>
            <a:endParaRPr sz="1600" i="0" u="none" strike="noStrike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184150" algn="l" rtl="0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7F7F7F"/>
              </a:buClr>
              <a:buFont typeface="Noto Symbol"/>
              <a:buNone/>
            </a:pPr>
            <a:endParaRPr sz="1600" i="0" u="none" strike="noStrike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184150" algn="l" rtl="0">
              <a:lnSpc>
                <a:spcPct val="100000"/>
              </a:lnSpc>
              <a:spcBef>
                <a:spcPts val="920"/>
              </a:spcBef>
              <a:spcAft>
                <a:spcPts val="600"/>
              </a:spcAft>
              <a:buClr>
                <a:srgbClr val="7F7F7F"/>
              </a:buClr>
              <a:buFont typeface="Noto Symbol"/>
              <a:buNone/>
            </a:pPr>
            <a:endParaRPr sz="1600" i="0" u="none" strike="noStrike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Shape 194"/>
          <p:cNvSpPr/>
          <p:nvPr/>
        </p:nvSpPr>
        <p:spPr>
          <a:xfrm>
            <a:off x="152400" y="1066800"/>
            <a:ext cx="8801100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i="0" u="none" strike="noStrike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Why use it?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0" y="6629400"/>
            <a:ext cx="7162801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000" i="0" u="none" strike="noStrike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University of California, Davis – Department of Mechanical &amp; Aerospace Engineering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x="321128" y="3886200"/>
            <a:ext cx="4936671" cy="25908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ymbol"/>
              <a:buChar char="▪"/>
            </a:pPr>
            <a:r>
              <a:rPr lang="en-US" sz="2000" i="0" u="none" strike="noStrike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Technology </a:t>
            </a:r>
            <a:r>
              <a:rPr lang="en-US" sz="2000" i="0" u="none" strike="noStrike" baseline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readiness 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2000" i="0" u="none" strike="noStrike" baseline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evel</a:t>
            </a:r>
            <a:endParaRPr lang="en-US" sz="2000" i="0" u="none" strike="noStrike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ymbol"/>
              <a:buChar char="▪"/>
            </a:pPr>
            <a:r>
              <a:rPr lang="en-US" sz="1600" i="0" u="none" strike="noStrike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Smaller test satellites already demonstrating advanced </a:t>
            </a:r>
            <a:r>
              <a:rPr lang="en-US" sz="1600" i="0" u="none" strike="noStrike" baseline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computer </a:t>
            </a:r>
            <a:r>
              <a:rPr lang="en-US" sz="1600" i="0" u="none" strike="noStrike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vision and navigation methods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ymbol"/>
              <a:buChar char="▪"/>
            </a:pPr>
            <a:r>
              <a:rPr lang="en-US" sz="1600" i="0" u="none" strike="noStrike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Has already been used as primary method of navigation for autonomous docking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ymbol"/>
              <a:buChar char="▪"/>
            </a:pPr>
            <a:r>
              <a:rPr lang="en-US" sz="1600" i="0" u="none" strike="noStrike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Camera technology allows lower costs and smaller size than ever before</a:t>
            </a:r>
          </a:p>
          <a:p>
            <a:pPr marL="742950" marR="0" lvl="1" indent="-184150" algn="l" rtl="0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7F7F7F"/>
              </a:buClr>
              <a:buFont typeface="Noto Symbol"/>
              <a:buNone/>
            </a:pPr>
            <a:endParaRPr sz="1600" i="0" u="none" strike="noStrike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184150" algn="l" rtl="0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7F7F7F"/>
              </a:buClr>
              <a:buFont typeface="Noto Symbol"/>
              <a:buNone/>
            </a:pPr>
            <a:endParaRPr sz="1600" i="0" u="none" strike="noStrike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184150" algn="l" rtl="0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7F7F7F"/>
              </a:buClr>
              <a:buFont typeface="Noto Symbol"/>
              <a:buNone/>
            </a:pPr>
            <a:endParaRPr sz="1600" i="0" u="none" strike="noStrike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184150" algn="l" rtl="0">
              <a:lnSpc>
                <a:spcPct val="100000"/>
              </a:lnSpc>
              <a:spcBef>
                <a:spcPts val="920"/>
              </a:spcBef>
              <a:spcAft>
                <a:spcPts val="600"/>
              </a:spcAft>
              <a:buClr>
                <a:srgbClr val="7F7F7F"/>
              </a:buClr>
              <a:buFont typeface="Noto Symbol"/>
              <a:buNone/>
            </a:pPr>
            <a:endParaRPr sz="1600" i="0" u="none" strike="noStrike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Shape 1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57800" y="3999426"/>
            <a:ext cx="3503597" cy="2416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9451" y="1676400"/>
            <a:ext cx="2914649" cy="157162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435"/>
          <p:cNvSpPr txBox="1"/>
          <p:nvPr/>
        </p:nvSpPr>
        <p:spPr>
          <a:xfrm>
            <a:off x="8038011" y="46432"/>
            <a:ext cx="1102689" cy="338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EFEFE"/>
              </a:buClr>
              <a:buSzPct val="25000"/>
              <a:buFont typeface="Calibri"/>
              <a:buNone/>
            </a:pPr>
            <a:r>
              <a:rPr lang="en-US" sz="1600" b="1" i="0" u="none" strike="noStrike" cap="none" baseline="0" dirty="0" smtClean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MAE - 252</a:t>
            </a:r>
            <a:endParaRPr lang="en-US" sz="1600" b="1" i="0" u="none" strike="noStrike" cap="none" baseline="0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450"/>
          <p:cNvSpPr txBox="1"/>
          <p:nvPr/>
        </p:nvSpPr>
        <p:spPr>
          <a:xfrm>
            <a:off x="8686800" y="6628207"/>
            <a:ext cx="533399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7E0AC6B8-6E00-4034-A78D-02AD1E3ECFCD}" type="slidenum">
              <a:rPr lang="en-US" sz="1000" b="1" i="0" u="none" strike="noStrike" cap="none" baseline="0" smtClean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000" b="1" i="0" u="none" strike="noStrike" cap="none" baseline="0" dirty="0">
              <a:solidFill>
                <a:srgbClr val="25252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155"/>
          <p:cNvSpPr txBox="1"/>
          <p:nvPr/>
        </p:nvSpPr>
        <p:spPr>
          <a:xfrm>
            <a:off x="7171510" y="6620691"/>
            <a:ext cx="1524000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000" b="1" i="0" u="none" strike="noStrike" cap="none" baseline="0" dirty="0" smtClean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March 9, </a:t>
            </a:r>
            <a:r>
              <a:rPr lang="en-US" sz="1000" b="1" i="0" u="none" strike="noStrike" cap="none" baseline="0" dirty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2015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152400" y="533400"/>
            <a:ext cx="8801100" cy="5333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8B8B8B"/>
              </a:buClr>
              <a:buSzPct val="25000"/>
              <a:buFont typeface="Calibri"/>
              <a:buNone/>
            </a:pPr>
            <a:r>
              <a:rPr lang="en-US" sz="3250" i="0" u="none" strike="noStrike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Simulation</a:t>
            </a:r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2744700" y="1360075"/>
            <a:ext cx="6208800" cy="28869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ymbol"/>
              <a:buChar char="▪"/>
            </a:pPr>
            <a:r>
              <a:rPr lang="en-US" sz="2000" i="0" u="none" strike="noStrike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Python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ymbol"/>
              <a:buChar char="▪"/>
            </a:pPr>
            <a:r>
              <a:rPr lang="en-US" sz="1600" i="0" u="none" strike="noStrike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High level and low level control architectures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ymbol"/>
              <a:buChar char="▪"/>
            </a:pPr>
            <a:r>
              <a:rPr lang="en-US" sz="1600" i="0" u="none" strike="noStrike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Hierarchical/deliberative paradigm</a:t>
            </a:r>
          </a:p>
          <a:p>
            <a:pPr marL="1143000" marR="0" lvl="2" indent="-228600" algn="l" rtl="0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Noto Symbol"/>
              <a:buNone/>
            </a:pPr>
            <a:r>
              <a:rPr lang="en-US" sz="1400" i="0" u="none" strike="noStrike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Sense -&gt; Plan -&gt; Act</a:t>
            </a:r>
          </a:p>
          <a:p>
            <a:pPr lvl="1" rtl="0">
              <a:spcBef>
                <a:spcPts val="92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ymbol"/>
              <a:buChar char="▪"/>
            </a:pPr>
            <a:r>
              <a:rPr lang="en-US" sz="16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Reactive/fuzzy paradigm</a:t>
            </a:r>
          </a:p>
          <a:p>
            <a:pPr lvl="2" rtl="0">
              <a:spcBef>
                <a:spcPts val="88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Noto Symbol"/>
              <a:buNone/>
            </a:pPr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Sense  -&gt; Act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92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Noto Symbol"/>
              <a:buChar char="▪"/>
            </a:pPr>
            <a:r>
              <a:rPr lang="en-US" sz="1600" i="0" u="none" strike="noStrike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Model multiple sensors</a:t>
            </a:r>
          </a:p>
        </p:txBody>
      </p:sp>
      <p:sp>
        <p:nvSpPr>
          <p:cNvPr id="208" name="Shape 208"/>
          <p:cNvSpPr/>
          <p:nvPr/>
        </p:nvSpPr>
        <p:spPr>
          <a:xfrm>
            <a:off x="152400" y="1066800"/>
            <a:ext cx="8801100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i="0" u="none" strike="noStrike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Python and EDGE</a:t>
            </a:r>
          </a:p>
        </p:txBody>
      </p:sp>
      <p:sp>
        <p:nvSpPr>
          <p:cNvPr id="209" name="Shape 209"/>
          <p:cNvSpPr txBox="1"/>
          <p:nvPr/>
        </p:nvSpPr>
        <p:spPr>
          <a:xfrm>
            <a:off x="0" y="6629400"/>
            <a:ext cx="7162801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000" i="0" u="none" strike="noStrike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University of California, Davis – Department of Mechanical &amp; Aerospace Engineering</a:t>
            </a:r>
          </a:p>
        </p:txBody>
      </p:sp>
      <p:pic>
        <p:nvPicPr>
          <p:cNvPr id="211" name="Shape 2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872" y="1676400"/>
            <a:ext cx="20574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 rotWithShape="1">
          <a:blip r:embed="rId4">
            <a:alphaModFix/>
          </a:blip>
          <a:srcRect l="13352" t="13014" r="14081" b="13943"/>
          <a:stretch/>
        </p:blipFill>
        <p:spPr>
          <a:xfrm>
            <a:off x="265543" y="4000500"/>
            <a:ext cx="4433455" cy="2438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 txBox="1"/>
          <p:nvPr/>
        </p:nvSpPr>
        <p:spPr>
          <a:xfrm>
            <a:off x="4800600" y="4000500"/>
            <a:ext cx="4340196" cy="26288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ymbol"/>
              <a:buChar char="▪"/>
            </a:pPr>
            <a:r>
              <a:rPr lang="en-US" sz="2000" i="0" u="none" strike="noStrike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EDGE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ymbol"/>
              <a:buChar char="▪"/>
            </a:pPr>
            <a:r>
              <a:rPr lang="en-US" sz="1600" i="0" u="none" strike="noStrike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Model ISS, spacecraft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ymbol"/>
              <a:buChar char="▪"/>
            </a:pPr>
            <a:r>
              <a:rPr lang="en-US" sz="1600" i="0" u="none" strike="noStrike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Various lighting effects and distributions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ymbol"/>
              <a:buChar char="▪"/>
            </a:pPr>
            <a:r>
              <a:rPr lang="en-US" sz="1600" i="0" u="none" strike="noStrike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Cameras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ymbol"/>
              <a:buChar char="▪"/>
            </a:pPr>
            <a:r>
              <a:rPr lang="en-US" sz="1600" i="0" u="none" strike="noStrike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Use dcomm to update positions, and send pictures to Python</a:t>
            </a:r>
          </a:p>
          <a:p>
            <a:pPr marL="742950" marR="0" lvl="1" indent="-184150" algn="l" rtl="0">
              <a:lnSpc>
                <a:spcPct val="100000"/>
              </a:lnSpc>
              <a:spcBef>
                <a:spcPts val="920"/>
              </a:spcBef>
              <a:spcAft>
                <a:spcPts val="600"/>
              </a:spcAft>
              <a:buClr>
                <a:srgbClr val="7F7F7F"/>
              </a:buClr>
              <a:buFont typeface="Noto Symbol"/>
              <a:buNone/>
            </a:pPr>
            <a:endParaRPr sz="1600" i="0" u="none" strike="noStrike" baseline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435"/>
          <p:cNvSpPr txBox="1"/>
          <p:nvPr/>
        </p:nvSpPr>
        <p:spPr>
          <a:xfrm>
            <a:off x="8038011" y="46432"/>
            <a:ext cx="1102689" cy="338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EFEFE"/>
              </a:buClr>
              <a:buSzPct val="25000"/>
              <a:buFont typeface="Calibri"/>
              <a:buNone/>
            </a:pPr>
            <a:r>
              <a:rPr lang="en-US" sz="1600" b="1" i="0" u="none" strike="noStrike" cap="none" baseline="0" dirty="0" smtClean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MAE - 252</a:t>
            </a:r>
            <a:endParaRPr lang="en-US" sz="1600" b="1" i="0" u="none" strike="noStrike" cap="none" baseline="0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450"/>
          <p:cNvSpPr txBox="1"/>
          <p:nvPr/>
        </p:nvSpPr>
        <p:spPr>
          <a:xfrm>
            <a:off x="8686800" y="6628207"/>
            <a:ext cx="533399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7E0AC6B8-6E00-4034-A78D-02AD1E3ECFCD}" type="slidenum">
              <a:rPr lang="en-US" sz="1000" b="1" i="0" u="none" strike="noStrike" cap="none" baseline="0" smtClean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000" b="1" i="0" u="none" strike="noStrike" cap="none" baseline="0" dirty="0">
              <a:solidFill>
                <a:srgbClr val="25252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155"/>
          <p:cNvSpPr txBox="1"/>
          <p:nvPr/>
        </p:nvSpPr>
        <p:spPr>
          <a:xfrm>
            <a:off x="7171510" y="6620691"/>
            <a:ext cx="1524000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000" b="1" i="0" u="none" strike="noStrike" cap="none" baseline="0" dirty="0" smtClean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March 9, </a:t>
            </a:r>
            <a:r>
              <a:rPr lang="en-US" sz="1000" b="1" i="0" u="none" strike="noStrike" cap="none" baseline="0" dirty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2015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152400" y="533400"/>
            <a:ext cx="8801100" cy="5333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8B8B8B"/>
              </a:buClr>
              <a:buSzPct val="25000"/>
              <a:buFont typeface="Calibri"/>
              <a:buNone/>
            </a:pPr>
            <a:r>
              <a:rPr lang="en-US" sz="3250" i="0" u="none" strike="noStrike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Target</a:t>
            </a:r>
          </a:p>
        </p:txBody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4914900" y="1600200"/>
            <a:ext cx="4495800" cy="2373867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ymbol"/>
              <a:buChar char="▪"/>
            </a:pPr>
            <a:r>
              <a:rPr lang="en-US" sz="2000" i="0" u="none" strike="noStrike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Assumptions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ymbol"/>
              <a:buChar char="▪"/>
            </a:pPr>
            <a:r>
              <a:rPr lang="en-US" sz="1600" i="0" u="none" strike="noStrike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Constant attitude</a:t>
            </a:r>
          </a:p>
          <a:p>
            <a:pPr marL="1143000" marR="0" lvl="2" indent="-228600" algn="l" rtl="0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Noto Symbol"/>
              <a:buNone/>
            </a:pPr>
            <a:r>
              <a:rPr lang="en-US" sz="1400" i="0" u="none" strike="noStrike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(Nadir always towards Earth’s center)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ymbol"/>
              <a:buChar char="▪"/>
            </a:pPr>
            <a:r>
              <a:rPr lang="en-US" sz="1600" i="0" u="none" strike="noStrike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Fixed circular orbit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92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Noto Symbol"/>
              <a:buChar char="▪"/>
            </a:pPr>
            <a:r>
              <a:rPr lang="en-US" sz="1600" i="0" u="none" strike="noStrike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Uncooperative</a:t>
            </a:r>
          </a:p>
        </p:txBody>
      </p:sp>
      <p:sp>
        <p:nvSpPr>
          <p:cNvPr id="223" name="Shape 223"/>
          <p:cNvSpPr/>
          <p:nvPr/>
        </p:nvSpPr>
        <p:spPr>
          <a:xfrm>
            <a:off x="152400" y="1042432"/>
            <a:ext cx="8801100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i="0" u="none" strike="noStrike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Outline of the target vehicle with docking port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0" y="6629400"/>
            <a:ext cx="7162801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000" i="0" u="none" strike="noStrike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University of California, Davis – Department of Mechanical &amp; Aerospace Engineering</a:t>
            </a:r>
          </a:p>
        </p:txBody>
      </p:sp>
      <p:sp>
        <p:nvSpPr>
          <p:cNvPr id="226" name="Shape 226"/>
          <p:cNvSpPr txBox="1"/>
          <p:nvPr/>
        </p:nvSpPr>
        <p:spPr>
          <a:xfrm>
            <a:off x="304800" y="1600200"/>
            <a:ext cx="4953000" cy="2221467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ymbol"/>
              <a:buChar char="▪"/>
            </a:pPr>
            <a:r>
              <a:rPr lang="en-US" sz="2000" i="0" u="none" strike="noStrike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Docking port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ymbol"/>
              <a:buChar char="▪"/>
            </a:pPr>
            <a:r>
              <a:rPr lang="en-US" sz="1600" i="0" u="none" strike="noStrike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4 uniquely arranged target objects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ymbol"/>
              <a:buChar char="▪"/>
            </a:pPr>
            <a:r>
              <a:rPr lang="en-US" sz="1600" i="0" u="none" strike="noStrike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Extended center marker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ymbol"/>
              <a:buChar char="▪"/>
            </a:pPr>
            <a:r>
              <a:rPr lang="en-US" sz="1600" i="0" u="none" strike="noStrike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Highly visible, high contrast paint scheme</a:t>
            </a:r>
          </a:p>
          <a:p>
            <a:pPr marL="742950" marR="0" lvl="1" indent="-184150" algn="l" rtl="0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7F7F7F"/>
              </a:buClr>
              <a:buFont typeface="Noto Symbol"/>
              <a:buNone/>
            </a:pPr>
            <a:endParaRPr sz="1600" i="0" u="none" strike="noStrike" baseline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184150" algn="l" rtl="0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7F7F7F"/>
              </a:buClr>
              <a:buFont typeface="Noto Symbol"/>
              <a:buNone/>
            </a:pPr>
            <a:endParaRPr sz="1600" i="0" u="none" strike="noStrike" baseline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184150" algn="l" rtl="0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7F7F7F"/>
              </a:buClr>
              <a:buFont typeface="Noto Symbol"/>
              <a:buNone/>
            </a:pPr>
            <a:endParaRPr sz="1600" i="0" u="none" strike="noStrike" baseline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184150" algn="l" rtl="0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7F7F7F"/>
              </a:buClr>
              <a:buFont typeface="Noto Symbol"/>
              <a:buNone/>
            </a:pPr>
            <a:endParaRPr sz="1600" i="0" u="none" strike="noStrike" baseline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184150" algn="l" rtl="0">
              <a:lnSpc>
                <a:spcPct val="100000"/>
              </a:lnSpc>
              <a:spcBef>
                <a:spcPts val="920"/>
              </a:spcBef>
              <a:spcAft>
                <a:spcPts val="600"/>
              </a:spcAft>
              <a:buClr>
                <a:srgbClr val="7F7F7F"/>
              </a:buClr>
              <a:buFont typeface="Noto Symbol"/>
              <a:buNone/>
            </a:pPr>
            <a:endParaRPr sz="1600" i="0" u="none" strike="noStrike" baseline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Shape 227"/>
          <p:cNvPicPr preferRelativeResize="0"/>
          <p:nvPr/>
        </p:nvPicPr>
        <p:blipFill rotWithShape="1">
          <a:blip r:embed="rId3">
            <a:alphaModFix/>
          </a:blip>
          <a:srcRect l="5651" r="5051"/>
          <a:stretch/>
        </p:blipFill>
        <p:spPr>
          <a:xfrm>
            <a:off x="4748198" y="3821667"/>
            <a:ext cx="4013200" cy="2456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 rotWithShape="1">
          <a:blip r:embed="rId4">
            <a:alphaModFix/>
          </a:blip>
          <a:srcRect r="52595"/>
          <a:stretch/>
        </p:blipFill>
        <p:spPr>
          <a:xfrm rot="-5400000">
            <a:off x="979126" y="2978743"/>
            <a:ext cx="2994746" cy="358139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435"/>
          <p:cNvSpPr txBox="1"/>
          <p:nvPr/>
        </p:nvSpPr>
        <p:spPr>
          <a:xfrm>
            <a:off x="8038011" y="46432"/>
            <a:ext cx="1102689" cy="338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EFEFE"/>
              </a:buClr>
              <a:buSzPct val="25000"/>
              <a:buFont typeface="Calibri"/>
              <a:buNone/>
            </a:pPr>
            <a:r>
              <a:rPr lang="en-US" sz="1600" b="1" i="0" u="none" strike="noStrike" cap="none" baseline="0" dirty="0" smtClean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MAE - 252</a:t>
            </a:r>
            <a:endParaRPr lang="en-US" sz="1600" b="1" i="0" u="none" strike="noStrike" cap="none" baseline="0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450"/>
          <p:cNvSpPr txBox="1"/>
          <p:nvPr/>
        </p:nvSpPr>
        <p:spPr>
          <a:xfrm>
            <a:off x="8686800" y="6628207"/>
            <a:ext cx="533399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7E0AC6B8-6E00-4034-A78D-02AD1E3ECFCD}" type="slidenum">
              <a:rPr lang="en-US" sz="1000" b="1" i="0" u="none" strike="noStrike" cap="none" baseline="0" smtClean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000" b="1" i="0" u="none" strike="noStrike" cap="none" baseline="0" dirty="0">
              <a:solidFill>
                <a:srgbClr val="25252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155"/>
          <p:cNvSpPr txBox="1"/>
          <p:nvPr/>
        </p:nvSpPr>
        <p:spPr>
          <a:xfrm>
            <a:off x="7171510" y="6620691"/>
            <a:ext cx="1524000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000" b="1" i="0" u="none" strike="noStrike" cap="none" baseline="0" dirty="0" smtClean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March 9, </a:t>
            </a:r>
            <a:r>
              <a:rPr lang="en-US" sz="1000" b="1" i="0" u="none" strike="noStrike" cap="none" baseline="0" dirty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2015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152400" y="533400"/>
            <a:ext cx="8801100" cy="5333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8B8B8B"/>
              </a:buClr>
              <a:buSzPct val="25000"/>
              <a:buFont typeface="Calibri"/>
              <a:buNone/>
            </a:pPr>
            <a:r>
              <a:rPr lang="en-US" sz="32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Measured Performance Metrics</a:t>
            </a:r>
          </a:p>
        </p:txBody>
      </p:sp>
      <p:sp>
        <p:nvSpPr>
          <p:cNvPr id="237" name="Shape 237"/>
          <p:cNvSpPr/>
          <p:nvPr/>
        </p:nvSpPr>
        <p:spPr>
          <a:xfrm>
            <a:off x="152400" y="1042432"/>
            <a:ext cx="8801100" cy="369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How are we quantifying success?</a:t>
            </a:r>
          </a:p>
        </p:txBody>
      </p:sp>
      <p:sp>
        <p:nvSpPr>
          <p:cNvPr id="238" name="Shape 238"/>
          <p:cNvSpPr txBox="1"/>
          <p:nvPr/>
        </p:nvSpPr>
        <p:spPr>
          <a:xfrm>
            <a:off x="0" y="6629400"/>
            <a:ext cx="7162799" cy="246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000" i="0" u="none" strike="noStrike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University of California, Davis – Department of Mechanical &amp; Aerospace Engineering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870636" y="1763928"/>
            <a:ext cx="7364627" cy="4157047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t" anchorCtr="0">
            <a:noAutofit/>
          </a:bodyPr>
          <a:lstStyle/>
          <a:p>
            <a:pPr marL="342900" marR="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ymbol"/>
              <a:buChar char="▪"/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Performance Metrics</a:t>
            </a:r>
          </a:p>
          <a:p>
            <a:pPr marL="742950" marR="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Char char="▪"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Total Fuel Burned (per Trial)</a:t>
            </a:r>
          </a:p>
          <a:p>
            <a:pPr marL="742950" marR="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Char char="▪"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Total Time of Flight (per Trial)</a:t>
            </a:r>
          </a:p>
          <a:p>
            <a:pPr marL="742950" marR="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Char char="▪"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Error relative to Exact Laser Range Finder</a:t>
            </a: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Char char="▪"/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Answered Questions</a:t>
            </a:r>
          </a:p>
          <a:p>
            <a:pPr marL="742950" marR="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Char char="▪"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What is the tradeoff between total fuel burned and the total time of flight?</a:t>
            </a:r>
          </a:p>
          <a:p>
            <a:pPr marL="742950" marR="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Char char="▪"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What is the relative performance between deliberative and reactive control architectures in an autonomous docking simulation?</a:t>
            </a:r>
          </a:p>
          <a:p>
            <a:pPr marL="1371600" lvl="2" indent="-228600" rtl="0">
              <a:spcBef>
                <a:spcPts val="0"/>
              </a:spcBef>
              <a:buClr>
                <a:srgbClr val="7F7F7F"/>
              </a:buClr>
              <a:buFont typeface="Calibri"/>
              <a:buNone/>
            </a:pPr>
            <a:endParaRPr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7F7F7F"/>
              </a:buClr>
              <a:buFont typeface="Noto Symbol"/>
              <a:buNone/>
            </a:pPr>
            <a:endParaRPr sz="1600" i="0" u="none" strike="noStrike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184150" algn="l" rtl="0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7F7F7F"/>
              </a:buClr>
              <a:buFont typeface="Noto Symbol"/>
              <a:buNone/>
            </a:pPr>
            <a:endParaRPr sz="1600" i="0" u="none" strike="noStrike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184150" algn="l" rtl="0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7F7F7F"/>
              </a:buClr>
              <a:buFont typeface="Noto Symbol"/>
              <a:buNone/>
            </a:pPr>
            <a:endParaRPr sz="1600" i="0" u="none" strike="noStrike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184150" algn="l" rtl="0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7F7F7F"/>
              </a:buClr>
              <a:buFont typeface="Noto Symbol"/>
              <a:buNone/>
            </a:pPr>
            <a:endParaRPr sz="1600" i="0" u="none" strike="noStrike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184150" algn="l" rtl="0">
              <a:lnSpc>
                <a:spcPct val="100000"/>
              </a:lnSpc>
              <a:spcBef>
                <a:spcPts val="920"/>
              </a:spcBef>
              <a:spcAft>
                <a:spcPts val="600"/>
              </a:spcAft>
              <a:buClr>
                <a:srgbClr val="7F7F7F"/>
              </a:buClr>
              <a:buFont typeface="Noto Symbol"/>
              <a:buNone/>
            </a:pPr>
            <a:endParaRPr sz="1600" i="0" u="none" strike="noStrike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435"/>
          <p:cNvSpPr txBox="1"/>
          <p:nvPr/>
        </p:nvSpPr>
        <p:spPr>
          <a:xfrm>
            <a:off x="8038011" y="46432"/>
            <a:ext cx="1102689" cy="338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EFEFE"/>
              </a:buClr>
              <a:buSzPct val="25000"/>
              <a:buFont typeface="Calibri"/>
              <a:buNone/>
            </a:pPr>
            <a:r>
              <a:rPr lang="en-US" sz="1600" b="1" i="0" u="none" strike="noStrike" cap="none" baseline="0" dirty="0" smtClean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MAE - 252</a:t>
            </a:r>
            <a:endParaRPr lang="en-US" sz="1600" b="1" i="0" u="none" strike="noStrike" cap="none" baseline="0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450"/>
          <p:cNvSpPr txBox="1"/>
          <p:nvPr/>
        </p:nvSpPr>
        <p:spPr>
          <a:xfrm>
            <a:off x="8686800" y="6628207"/>
            <a:ext cx="533399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7E0AC6B8-6E00-4034-A78D-02AD1E3ECFCD}" type="slidenum">
              <a:rPr lang="en-US" sz="1000" b="1" i="0" u="none" strike="noStrike" cap="none" baseline="0" smtClean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000" b="1" i="0" u="none" strike="noStrike" cap="none" baseline="0" dirty="0">
              <a:solidFill>
                <a:srgbClr val="25252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55"/>
          <p:cNvSpPr txBox="1"/>
          <p:nvPr/>
        </p:nvSpPr>
        <p:spPr>
          <a:xfrm>
            <a:off x="7171510" y="6620691"/>
            <a:ext cx="1524000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000" b="1" i="0" u="none" strike="noStrike" cap="none" baseline="0" dirty="0" smtClean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March 9, </a:t>
            </a:r>
            <a:r>
              <a:rPr lang="en-US" sz="1000" b="1" i="0" u="none" strike="noStrike" cap="none" baseline="0" dirty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2015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152400" y="533400"/>
            <a:ext cx="8801100" cy="5333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8B8B8B"/>
              </a:buClr>
              <a:buSzPct val="25000"/>
              <a:buFont typeface="Calibri"/>
              <a:buNone/>
            </a:pPr>
            <a:r>
              <a:rPr lang="en-US" sz="325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Deliberative</a:t>
            </a:r>
            <a:r>
              <a:rPr lang="en-US" sz="3250" i="0" u="none" strike="noStrike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 Architecture Algorithm</a:t>
            </a:r>
          </a:p>
        </p:txBody>
      </p:sp>
      <p:sp>
        <p:nvSpPr>
          <p:cNvPr id="247" name="Shape 247"/>
          <p:cNvSpPr/>
          <p:nvPr/>
        </p:nvSpPr>
        <p:spPr>
          <a:xfrm>
            <a:off x="2875850" y="2288775"/>
            <a:ext cx="411299" cy="262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3374025" y="1805625"/>
            <a:ext cx="2500799" cy="1229100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endParaRPr sz="13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 rtl="0">
              <a:spcBef>
                <a:spcPts val="0"/>
              </a:spcBef>
              <a:buNone/>
            </a:pPr>
            <a:r>
              <a:rPr lang="en-US" sz="16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Plan: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13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Determine the correct orbital maneuver and calculate the burn</a:t>
            </a:r>
          </a:p>
          <a:p>
            <a:pPr lvl="0" rtl="0">
              <a:spcBef>
                <a:spcPts val="0"/>
              </a:spcBef>
              <a:buNone/>
            </a:pPr>
            <a:endParaRPr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6400425" y="1805625"/>
            <a:ext cx="2500799" cy="1229100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rPr lang="en-US" sz="16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13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Perform the calculated burn and move the inspector craft</a:t>
            </a:r>
          </a:p>
          <a:p>
            <a:pPr lvl="0" rtl="0">
              <a:spcBef>
                <a:spcPts val="0"/>
              </a:spcBef>
              <a:buNone/>
            </a:pPr>
            <a:endParaRPr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5931975" y="2288775"/>
            <a:ext cx="411299" cy="262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3831675" y="3263500"/>
            <a:ext cx="2043300" cy="1949999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 sz="1200" i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Determine Orbital Maneuver:</a:t>
            </a:r>
          </a:p>
          <a:p>
            <a:pPr marL="0" indent="0" rtl="0">
              <a:spcBef>
                <a:spcPts val="0"/>
              </a:spcBef>
              <a:buNone/>
            </a:pPr>
            <a:r>
              <a:rPr lang="en-US" sz="1200" i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Final Approach:</a:t>
            </a:r>
          </a:p>
          <a:p>
            <a:pPr marL="457200" indent="0" rtl="0">
              <a:spcBef>
                <a:spcPts val="0"/>
              </a:spcBef>
              <a:buNone/>
            </a:pPr>
            <a:r>
              <a:rPr lang="en-US" sz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distance ≤ 127 cm</a:t>
            </a:r>
          </a:p>
          <a:p>
            <a:pPr marL="457200" indent="0" rtl="0">
              <a:spcBef>
                <a:spcPts val="0"/>
              </a:spcBef>
              <a:buNone/>
            </a:pPr>
            <a:r>
              <a:rPr lang="en-US" sz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burn time = 0.2 s </a:t>
            </a:r>
          </a:p>
          <a:p>
            <a:pPr marL="0" lvl="0" indent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 i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Closing:</a:t>
            </a:r>
          </a:p>
          <a:p>
            <a:pPr marL="457200" lvl="0" indent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distance ≤  1270 cm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-US" sz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burn time = 1.0 s 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200" i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Homing:</a:t>
            </a:r>
          </a:p>
          <a:p>
            <a:pPr marL="457200" lvl="0" indent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burn time = 5.0 s </a:t>
            </a:r>
          </a:p>
        </p:txBody>
      </p:sp>
      <p:sp>
        <p:nvSpPr>
          <p:cNvPr id="252" name="Shape 252"/>
          <p:cNvSpPr/>
          <p:nvPr/>
        </p:nvSpPr>
        <p:spPr>
          <a:xfrm>
            <a:off x="3831675" y="5442275"/>
            <a:ext cx="2043300" cy="406800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sz="1300" i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Calculate ΔV</a:t>
            </a:r>
            <a:r>
              <a:rPr lang="en-US" sz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253" name="Shape 253"/>
          <p:cNvSpPr/>
          <p:nvPr/>
        </p:nvSpPr>
        <p:spPr>
          <a:xfrm>
            <a:off x="7175925" y="3263500"/>
            <a:ext cx="1725300" cy="533399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sz="1300" i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  <a:r>
              <a:rPr lang="en-US" sz="1200" i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ire thrusters </a:t>
            </a:r>
          </a:p>
        </p:txBody>
      </p:sp>
      <p:sp>
        <p:nvSpPr>
          <p:cNvPr id="254" name="Shape 254"/>
          <p:cNvSpPr/>
          <p:nvPr/>
        </p:nvSpPr>
        <p:spPr>
          <a:xfrm>
            <a:off x="7175925" y="3932675"/>
            <a:ext cx="1725300" cy="746099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sz="1200" i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Update Position using Clohessy-Wiltshire Equations</a:t>
            </a:r>
          </a:p>
        </p:txBody>
      </p:sp>
      <p:sp>
        <p:nvSpPr>
          <p:cNvPr id="255" name="Shape 255"/>
          <p:cNvSpPr/>
          <p:nvPr/>
        </p:nvSpPr>
        <p:spPr>
          <a:xfrm>
            <a:off x="212000" y="1805625"/>
            <a:ext cx="2500799" cy="1229100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Sense: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Sense the estimated position using the specified sensor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771524" y="3276325"/>
            <a:ext cx="1958701" cy="998400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3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 Sensor: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3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Laser </a:t>
            </a:r>
            <a: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(exact)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3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Laser </a:t>
            </a:r>
            <a: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(noise)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3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Computer </a:t>
            </a:r>
            <a: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Vision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</a:p>
        </p:txBody>
      </p:sp>
      <p:cxnSp>
        <p:nvCxnSpPr>
          <p:cNvPr id="257" name="Shape 257"/>
          <p:cNvCxnSpPr>
            <a:endCxn id="258" idx="1"/>
          </p:cNvCxnSpPr>
          <p:nvPr/>
        </p:nvCxnSpPr>
        <p:spPr>
          <a:xfrm rot="-5400000" flipH="1">
            <a:off x="-249525" y="3657725"/>
            <a:ext cx="1624800" cy="417300"/>
          </a:xfrm>
          <a:prstGeom prst="bentConnector2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59" name="Shape 259"/>
          <p:cNvCxnSpPr>
            <a:endCxn id="256" idx="1"/>
          </p:cNvCxnSpPr>
          <p:nvPr/>
        </p:nvCxnSpPr>
        <p:spPr>
          <a:xfrm rot="16200000" flipH="1">
            <a:off x="223273" y="3227274"/>
            <a:ext cx="687602" cy="408899"/>
          </a:xfrm>
          <a:prstGeom prst="bentConnector2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8" name="Shape 258"/>
          <p:cNvSpPr/>
          <p:nvPr/>
        </p:nvSpPr>
        <p:spPr>
          <a:xfrm>
            <a:off x="771525" y="4412075"/>
            <a:ext cx="1890600" cy="533399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300" i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Determine Estimated Position</a:t>
            </a:r>
          </a:p>
        </p:txBody>
      </p:sp>
      <p:cxnSp>
        <p:nvCxnSpPr>
          <p:cNvPr id="260" name="Shape 260"/>
          <p:cNvCxnSpPr/>
          <p:nvPr/>
        </p:nvCxnSpPr>
        <p:spPr>
          <a:xfrm rot="-5400000" flipH="1">
            <a:off x="3292275" y="3207524"/>
            <a:ext cx="712199" cy="366599"/>
          </a:xfrm>
          <a:prstGeom prst="bentConnector3">
            <a:avLst>
              <a:gd name="adj1" fmla="val 99996"/>
            </a:avLst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61" name="Shape 261"/>
          <p:cNvCxnSpPr>
            <a:endCxn id="252" idx="1"/>
          </p:cNvCxnSpPr>
          <p:nvPr/>
        </p:nvCxnSpPr>
        <p:spPr>
          <a:xfrm rot="-5400000" flipH="1">
            <a:off x="2699025" y="4513025"/>
            <a:ext cx="1898700" cy="366600"/>
          </a:xfrm>
          <a:prstGeom prst="bentConnector2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62" name="Shape 262"/>
          <p:cNvCxnSpPr>
            <a:endCxn id="253" idx="1"/>
          </p:cNvCxnSpPr>
          <p:nvPr/>
        </p:nvCxnSpPr>
        <p:spPr>
          <a:xfrm>
            <a:off x="6609824" y="3046900"/>
            <a:ext cx="566100" cy="483300"/>
          </a:xfrm>
          <a:prstGeom prst="bentConnector3">
            <a:avLst>
              <a:gd name="adj1" fmla="val 415"/>
            </a:avLst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63" name="Shape 263"/>
          <p:cNvCxnSpPr>
            <a:endCxn id="254" idx="1"/>
          </p:cNvCxnSpPr>
          <p:nvPr/>
        </p:nvCxnSpPr>
        <p:spPr>
          <a:xfrm rot="-5400000" flipH="1">
            <a:off x="6482774" y="3612574"/>
            <a:ext cx="820200" cy="566100"/>
          </a:xfrm>
          <a:prstGeom prst="bentConnector2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3" name="Shape 435"/>
          <p:cNvSpPr txBox="1"/>
          <p:nvPr/>
        </p:nvSpPr>
        <p:spPr>
          <a:xfrm>
            <a:off x="8038011" y="46432"/>
            <a:ext cx="1102689" cy="338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EFEFE"/>
              </a:buClr>
              <a:buSzPct val="25000"/>
              <a:buFont typeface="Calibri"/>
              <a:buNone/>
            </a:pPr>
            <a:r>
              <a:rPr lang="en-US" sz="1600" b="1" i="0" u="none" strike="noStrike" cap="none" baseline="0" dirty="0" smtClean="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MAE - 252</a:t>
            </a:r>
            <a:endParaRPr lang="en-US" sz="1600" b="1" i="0" u="none" strike="noStrike" cap="none" baseline="0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450"/>
          <p:cNvSpPr txBox="1"/>
          <p:nvPr/>
        </p:nvSpPr>
        <p:spPr>
          <a:xfrm>
            <a:off x="8686800" y="6628207"/>
            <a:ext cx="533399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7E0AC6B8-6E00-4034-A78D-02AD1E3ECFCD}" type="slidenum">
              <a:rPr lang="en-US" sz="1000" b="1" i="0" u="none" strike="noStrike" cap="none" baseline="0" smtClean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000" b="1" i="0" u="none" strike="noStrike" cap="none" baseline="0" dirty="0">
              <a:solidFill>
                <a:srgbClr val="25252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Shape 155"/>
          <p:cNvSpPr txBox="1"/>
          <p:nvPr/>
        </p:nvSpPr>
        <p:spPr>
          <a:xfrm>
            <a:off x="7171510" y="6620691"/>
            <a:ext cx="1524000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000" b="1" i="0" u="none" strike="noStrike" cap="none" baseline="0" dirty="0" smtClean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March 9, </a:t>
            </a:r>
            <a:r>
              <a:rPr lang="en-US" sz="1000" b="1" i="0" u="none" strike="noStrike" cap="none" baseline="0" dirty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2015</a:t>
            </a:r>
          </a:p>
        </p:txBody>
      </p:sp>
      <p:sp>
        <p:nvSpPr>
          <p:cNvPr id="26" name="Shape 224"/>
          <p:cNvSpPr txBox="1"/>
          <p:nvPr/>
        </p:nvSpPr>
        <p:spPr>
          <a:xfrm>
            <a:off x="0" y="6629400"/>
            <a:ext cx="7162801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000" i="0" u="none" strike="noStrike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University of California, Davis – Department of Mechanical &amp; Aerospace Engineering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cro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1418</Words>
  <Application>Microsoft Office PowerPoint</Application>
  <PresentationFormat>On-screen Show (4:3)</PresentationFormat>
  <Paragraphs>449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Noto Symbol</vt:lpstr>
      <vt:lpstr>Wingdings</vt:lpstr>
      <vt:lpstr>Macro</vt:lpstr>
      <vt:lpstr>Virtual Simulation for Testing a Vision-Based Autonomous Docking and Navigation Algorithm</vt:lpstr>
      <vt:lpstr>Intended Application</vt:lpstr>
      <vt:lpstr>Problem Explanation</vt:lpstr>
      <vt:lpstr>Inspector</vt:lpstr>
      <vt:lpstr>Vision based navigation</vt:lpstr>
      <vt:lpstr>Simulation</vt:lpstr>
      <vt:lpstr>Target</vt:lpstr>
      <vt:lpstr>Measured Performance Metrics</vt:lpstr>
      <vt:lpstr>Deliberative Architecture Algorithm</vt:lpstr>
      <vt:lpstr>Reactive Architecture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Simulation for Testing a Vision-Based Autonomous Docking and Navigation Algorithm</dc:title>
  <dc:creator>Chris Lorenzen</dc:creator>
  <cp:lastModifiedBy>Chris Lorenzen</cp:lastModifiedBy>
  <cp:revision>21</cp:revision>
  <dcterms:modified xsi:type="dcterms:W3CDTF">2015-03-09T21:00:21Z</dcterms:modified>
</cp:coreProperties>
</file>